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B413"/>
    <a:srgbClr val="FAB122"/>
    <a:srgbClr val="8A095B"/>
    <a:srgbClr val="00AE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67" d="100"/>
          <a:sy n="67" d="100"/>
        </p:scale>
        <p:origin x="60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07/07/2020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07/07/2020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07/07/2020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07/07/2020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07/07/2020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07/07/2020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07/07/2020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07/07/2020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07/07/2020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07/07/2020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07/07/2020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07/07/2020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pln.myvle.co.uk/index.php?name=FileManager&amp;fid=4L2426CC292621"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F956160-524D-4C49-B01D-89EFD1885621}"/>
              </a:ext>
            </a:extLst>
          </p:cNvPr>
          <p:cNvSpPr/>
          <p:nvPr/>
        </p:nvSpPr>
        <p:spPr>
          <a:xfrm>
            <a:off x="0" y="-5507"/>
            <a:ext cx="12192000" cy="243632"/>
          </a:xfrm>
          <a:prstGeom prst="rect">
            <a:avLst/>
          </a:prstGeom>
          <a:solidFill>
            <a:srgbClr val="FAB1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13838" y="382688"/>
            <a:ext cx="7148987" cy="830997"/>
          </a:xfrm>
          <a:prstGeom prst="rect">
            <a:avLst/>
          </a:prstGeom>
          <a:noFill/>
          <a:ln w="38100">
            <a:solidFill>
              <a:schemeClr val="bg1"/>
            </a:solidFill>
          </a:ln>
        </p:spPr>
        <p:txBody>
          <a:bodyPr wrap="square" rtlCol="0">
            <a:spAutoFit/>
          </a:bodyPr>
          <a:lstStyle/>
          <a:p>
            <a:r>
              <a:rPr lang="en-GB" sz="2400" b="1" dirty="0">
                <a:solidFill>
                  <a:srgbClr val="8A095B"/>
                </a:solidFill>
                <a:latin typeface="Century Gothic" panose="020B0502020202020204" pitchFamily="34" charset="0"/>
              </a:rPr>
              <a:t>Click2Teach Medium Term Plan: </a:t>
            </a:r>
          </a:p>
          <a:p>
            <a:r>
              <a:rPr lang="en-GB" sz="2400" b="1" dirty="0">
                <a:solidFill>
                  <a:srgbClr val="8A095B"/>
                </a:solidFill>
                <a:latin typeface="Century Gothic" panose="020B0502020202020204" pitchFamily="34" charset="0"/>
              </a:rPr>
              <a:t>Stage 2 Autumn 1 French</a:t>
            </a:r>
          </a:p>
        </p:txBody>
      </p:sp>
      <p:sp>
        <p:nvSpPr>
          <p:cNvPr id="9" name="TextBox 8"/>
          <p:cNvSpPr txBox="1"/>
          <p:nvPr/>
        </p:nvSpPr>
        <p:spPr>
          <a:xfrm>
            <a:off x="7889358" y="1350331"/>
            <a:ext cx="4057095" cy="3293209"/>
          </a:xfrm>
          <a:prstGeom prst="rect">
            <a:avLst/>
          </a:prstGeom>
          <a:noFill/>
          <a:ln w="38100">
            <a:solidFill>
              <a:srgbClr val="FF0000"/>
            </a:solidFill>
          </a:ln>
        </p:spPr>
        <p:txBody>
          <a:bodyPr wrap="square" rtlCol="0">
            <a:spAutoFit/>
          </a:bodyPr>
          <a:lstStyle/>
          <a:p>
            <a:r>
              <a:rPr lang="en-GB" sz="1600" b="1" dirty="0">
                <a:latin typeface="Century Gothic" panose="020B0502020202020204" pitchFamily="34" charset="0"/>
              </a:rPr>
              <a:t>Learning Objective for each lesson:</a:t>
            </a:r>
            <a:endParaRPr lang="en-GB" sz="1600" dirty="0">
              <a:latin typeface="Century Gothic" panose="020B0502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 can ask and answer several questions about myself</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 can recall numbers to 10 and classroom instructions</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 can say and read some numbers between 0 and 20</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 can remember days of the week and months of the year</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 can say </a:t>
            </a:r>
            <a:r>
              <a:rPr lang="en-GB" sz="1600" dirty="0">
                <a:solidFill>
                  <a:prstClr val="black"/>
                </a:solidFill>
                <a:latin typeface="Century Gothic" panose="020B0502020202020204" pitchFamily="34" charset="0"/>
              </a:rPr>
              <a:t>and write names of rooms in a school</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lang="en-GB" sz="1600" dirty="0">
                <a:solidFill>
                  <a:prstClr val="black"/>
                </a:solidFill>
                <a:latin typeface="Century Gothic" panose="020B0502020202020204" pitchFamily="34" charset="0"/>
              </a:rPr>
              <a:t>I can say and write nouns for some classroom objects</a:t>
            </a:r>
            <a:endParaRPr lang="en-GB" sz="1600" dirty="0">
              <a:latin typeface="Century Gothic" panose="020B0502020202020204" pitchFamily="34" charset="0"/>
            </a:endParaRPr>
          </a:p>
        </p:txBody>
      </p:sp>
      <p:sp>
        <p:nvSpPr>
          <p:cNvPr id="11" name="Rectangle 10"/>
          <p:cNvSpPr/>
          <p:nvPr/>
        </p:nvSpPr>
        <p:spPr>
          <a:xfrm>
            <a:off x="347325" y="6368773"/>
            <a:ext cx="4128053" cy="369332"/>
          </a:xfrm>
          <a:prstGeom prst="rect">
            <a:avLst/>
          </a:prstGeom>
        </p:spPr>
        <p:txBody>
          <a:bodyPr wrap="none">
            <a:spAutoFit/>
          </a:bodyPr>
          <a:lstStyle/>
          <a:p>
            <a:r>
              <a:rPr lang="en-GB" dirty="0">
                <a:latin typeface="Century Gothic" panose="020B0502020202020204" pitchFamily="34" charset="0"/>
                <a:ea typeface="Calibri" panose="020F0502020204030204" pitchFamily="34" charset="0"/>
                <a:cs typeface="Times New Roman" panose="02020603050405020304" pitchFamily="18" charset="0"/>
              </a:rPr>
              <a:t>© Primary Languages Network 2020</a:t>
            </a:r>
            <a:endParaRPr lang="en-GB" dirty="0">
              <a:latin typeface="Century Gothic" panose="020B0502020202020204" pitchFamily="34" charset="0"/>
            </a:endParaRPr>
          </a:p>
        </p:txBody>
      </p:sp>
      <p:sp>
        <p:nvSpPr>
          <p:cNvPr id="13" name="TextBox 12"/>
          <p:cNvSpPr txBox="1"/>
          <p:nvPr/>
        </p:nvSpPr>
        <p:spPr>
          <a:xfrm>
            <a:off x="280514" y="5229014"/>
            <a:ext cx="11693116" cy="954107"/>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ask and answer several questions about themselves. Can understand and respond to classroom instructions. Can recall most numbers to 20. Can recall most days of the week and months of the year. Can say and write names for rooms in a school. Can say and write some nouns for classroom objects. </a:t>
            </a:r>
          </a:p>
        </p:txBody>
      </p:sp>
      <p:sp>
        <p:nvSpPr>
          <p:cNvPr id="14" name="TextBox 5">
            <a:extLst>
              <a:ext uri="{FF2B5EF4-FFF2-40B4-BE49-F238E27FC236}">
                <a16:creationId xmlns:a16="http://schemas.microsoft.com/office/drawing/2014/main" id="{E1A7A250-9F90-427E-B55D-1A44A03C7DEA}"/>
              </a:ext>
            </a:extLst>
          </p:cNvPr>
          <p:cNvSpPr txBox="1"/>
          <p:nvPr/>
        </p:nvSpPr>
        <p:spPr>
          <a:xfrm>
            <a:off x="280513" y="1350331"/>
            <a:ext cx="7451939" cy="3416320"/>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a:latin typeface="Century Gothic" panose="020B0502020202020204" pitchFamily="34" charset="0"/>
              </a:rPr>
              <a:t>In this module:</a:t>
            </a:r>
          </a:p>
          <a:p>
            <a:r>
              <a:rPr lang="en-GB" sz="1200" dirty="0">
                <a:latin typeface="Century Gothic" panose="020B0502020202020204" pitchFamily="34" charset="0"/>
              </a:rPr>
              <a:t>During this half term the children will revisit some of the core language they learned in Stage 1 (asking and answering their name, where they live, greetings, days of the week, months of the year, classroom instructions, numbers and age). The children will also be introduced to names for rooms in a school, and nouns for classroom objects. </a:t>
            </a:r>
          </a:p>
          <a:p>
            <a:endParaRPr lang="en-GB" sz="1200" dirty="0">
              <a:latin typeface="Century Gothic" panose="020B0502020202020204" pitchFamily="34" charset="0"/>
            </a:endParaRPr>
          </a:p>
          <a:p>
            <a:r>
              <a:rPr lang="en-GB" sz="1200" dirty="0">
                <a:latin typeface="Century Gothic" panose="020B0502020202020204" pitchFamily="34" charset="0"/>
              </a:rPr>
              <a:t>Through songs, games, native speaker clips and independent tasks, they will explore the following content, topics and language: </a:t>
            </a:r>
          </a:p>
          <a:p>
            <a:endParaRPr lang="en-GB" sz="1200" dirty="0">
              <a:latin typeface="Century Gothic" panose="020B0502020202020204" pitchFamily="34" charset="0"/>
            </a:endParaRPr>
          </a:p>
          <a:p>
            <a:r>
              <a:rPr lang="en-GB" sz="1200" b="1" dirty="0">
                <a:latin typeface="Century Gothic" panose="020B0502020202020204" pitchFamily="34" charset="0"/>
              </a:rPr>
              <a:t>1 – Welcome to school</a:t>
            </a:r>
          </a:p>
          <a:p>
            <a:pPr marL="171450" indent="-171450">
              <a:buFontTx/>
              <a:buChar char="-"/>
            </a:pPr>
            <a:r>
              <a:rPr lang="en-GB" sz="1200" dirty="0">
                <a:latin typeface="Century Gothic" panose="020B0502020202020204" pitchFamily="34" charset="0"/>
              </a:rPr>
              <a:t>Asking and responding to questions about themselves</a:t>
            </a:r>
          </a:p>
          <a:p>
            <a:pPr marL="171450" indent="-171450">
              <a:buFontTx/>
              <a:buChar char="-"/>
            </a:pPr>
            <a:r>
              <a:rPr lang="en-GB" sz="1200" dirty="0">
                <a:latin typeface="Century Gothic" panose="020B0502020202020204" pitchFamily="34" charset="0"/>
              </a:rPr>
              <a:t>Responding to classroom instructions</a:t>
            </a:r>
          </a:p>
          <a:p>
            <a:pPr marL="171450" indent="-171450">
              <a:buFontTx/>
              <a:buChar char="-"/>
            </a:pPr>
            <a:r>
              <a:rPr lang="en-GB" sz="1200" dirty="0">
                <a:latin typeface="Century Gothic" panose="020B0502020202020204" pitchFamily="34" charset="0"/>
              </a:rPr>
              <a:t>Revisiting and reading number words to 20</a:t>
            </a:r>
          </a:p>
          <a:p>
            <a:pPr marL="171450" indent="-171450">
              <a:buFontTx/>
              <a:buChar char="-"/>
            </a:pPr>
            <a:r>
              <a:rPr lang="en-GB" sz="1200" dirty="0">
                <a:latin typeface="Century Gothic" panose="020B0502020202020204" pitchFamily="34" charset="0"/>
              </a:rPr>
              <a:t>Revisiting months of the year</a:t>
            </a:r>
          </a:p>
          <a:p>
            <a:pPr marL="171450" indent="-171450">
              <a:buFontTx/>
              <a:buChar char="-"/>
            </a:pPr>
            <a:r>
              <a:rPr lang="en-GB" sz="1200" dirty="0">
                <a:latin typeface="Century Gothic" panose="020B0502020202020204" pitchFamily="34" charset="0"/>
              </a:rPr>
              <a:t>Following a story about days of the week</a:t>
            </a:r>
          </a:p>
          <a:p>
            <a:pPr marL="171450" indent="-171450">
              <a:buFontTx/>
              <a:buChar char="-"/>
            </a:pPr>
            <a:r>
              <a:rPr lang="en-GB" sz="1200" dirty="0">
                <a:latin typeface="Century Gothic" panose="020B0502020202020204" pitchFamily="34" charset="0"/>
              </a:rPr>
              <a:t>Writing names for rooms in a school</a:t>
            </a:r>
          </a:p>
          <a:p>
            <a:pPr marL="171450" indent="-171450">
              <a:buFontTx/>
              <a:buChar char="-"/>
            </a:pPr>
            <a:r>
              <a:rPr lang="en-GB" sz="1200" dirty="0">
                <a:latin typeface="Century Gothic" panose="020B0502020202020204" pitchFamily="34" charset="0"/>
              </a:rPr>
              <a:t>Saying and writing nouns for classroom objects (and designing a super learner utility belt!)</a:t>
            </a:r>
          </a:p>
          <a:p>
            <a:pPr marL="171450" indent="-171450">
              <a:buFontTx/>
              <a:buChar char="-"/>
            </a:pPr>
            <a:endParaRPr lang="en-GB" sz="1200" dirty="0">
              <a:latin typeface="Century Gothic" panose="020B0502020202020204" pitchFamily="34" charset="0"/>
            </a:endParaRPr>
          </a:p>
        </p:txBody>
      </p:sp>
      <p:sp>
        <p:nvSpPr>
          <p:cNvPr id="15" name="TextBox 8">
            <a:extLst>
              <a:ext uri="{FF2B5EF4-FFF2-40B4-BE49-F238E27FC236}">
                <a16:creationId xmlns:a16="http://schemas.microsoft.com/office/drawing/2014/main" id="{62446484-3D5F-4B8F-BDB7-132DCAA48395}"/>
              </a:ext>
            </a:extLst>
          </p:cNvPr>
          <p:cNvSpPr txBox="1"/>
          <p:nvPr/>
        </p:nvSpPr>
        <p:spPr>
          <a:xfrm>
            <a:off x="7916536" y="4766651"/>
            <a:ext cx="4057094" cy="338554"/>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latin typeface="Century Gothic" panose="020B0502020202020204" pitchFamily="34" charset="0"/>
                <a:hlinkClick r:id="rId2"/>
              </a:rPr>
              <a:t>Examples of other schools’ work</a:t>
            </a:r>
            <a:endParaRPr lang="en-GB" sz="1600" dirty="0">
              <a:latin typeface="Century Gothic" panose="020B0502020202020204" pitchFamily="34" charset="0"/>
            </a:endParaRPr>
          </a:p>
        </p:txBody>
      </p:sp>
      <p:pic>
        <p:nvPicPr>
          <p:cNvPr id="3" name="Picture 2" descr="A picture containing drawing, food&#10;&#10;Description automatically generated">
            <a:extLst>
              <a:ext uri="{FF2B5EF4-FFF2-40B4-BE49-F238E27FC236}">
                <a16:creationId xmlns:a16="http://schemas.microsoft.com/office/drawing/2014/main" id="{1DDB3E9F-92BD-4F83-97FF-9C63991C2E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2369" y="6257395"/>
            <a:ext cx="1327262" cy="627267"/>
          </a:xfrm>
          <a:prstGeom prst="rect">
            <a:avLst/>
          </a:prstGeom>
        </p:spPr>
      </p:pic>
      <p:pic>
        <p:nvPicPr>
          <p:cNvPr id="16" name="Picture 15" descr="A picture containing drawing&#10;&#10;Description automatically generated">
            <a:extLst>
              <a:ext uri="{FF2B5EF4-FFF2-40B4-BE49-F238E27FC236}">
                <a16:creationId xmlns:a16="http://schemas.microsoft.com/office/drawing/2014/main" id="{FC9D190F-9F26-4B67-B01D-54B7A207BA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88373" y="410334"/>
            <a:ext cx="1081687" cy="721124"/>
          </a:xfrm>
          <a:prstGeom prst="rect">
            <a:avLst/>
          </a:prstGeom>
        </p:spPr>
      </p:pic>
      <p:pic>
        <p:nvPicPr>
          <p:cNvPr id="7" name="Picture 6" descr="A picture containing food, drawing&#10;&#10;Description automatically generated">
            <a:extLst>
              <a:ext uri="{FF2B5EF4-FFF2-40B4-BE49-F238E27FC236}">
                <a16:creationId xmlns:a16="http://schemas.microsoft.com/office/drawing/2014/main" id="{8EADAE55-01EC-41AC-9C0D-A28D14A68D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71953" y="272100"/>
            <a:ext cx="859358" cy="859358"/>
          </a:xfrm>
          <a:prstGeom prst="rect">
            <a:avLst/>
          </a:prstGeom>
        </p:spPr>
      </p:pic>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TotalTime>
  <Words>304</Words>
  <Application>Microsoft Office PowerPoint</Application>
  <PresentationFormat>Widescreen</PresentationFormat>
  <Paragraphs>26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Catherine Simms</cp:lastModifiedBy>
  <cp:revision>46</cp:revision>
  <cp:lastPrinted>2019-02-25T10:36:43Z</cp:lastPrinted>
  <dcterms:created xsi:type="dcterms:W3CDTF">2019-02-25T10:25:29Z</dcterms:created>
  <dcterms:modified xsi:type="dcterms:W3CDTF">2020-07-07T14:50:34Z</dcterms:modified>
</cp:coreProperties>
</file>