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B413"/>
    <a:srgbClr val="FAB122"/>
    <a:srgbClr val="8A095B"/>
    <a:srgbClr val="00AE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4" autoAdjust="0"/>
    <p:restoredTop sz="94660"/>
  </p:normalViewPr>
  <p:slideViewPr>
    <p:cSldViewPr snapToGrid="0" showGuides="1">
      <p:cViewPr varScale="1">
        <p:scale>
          <a:sx n="63" d="100"/>
          <a:sy n="63" d="100"/>
        </p:scale>
        <p:origin x="764" y="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06/01/2023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188378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06/01/2023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983155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6EF688-72EB-4B25-AA9C-B95F9652A26B}" type="datetimeFigureOut">
              <a:rPr lang="en-GB" smtClean="0"/>
              <a:t>06/01/2023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556891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D6EF688-72EB-4B25-AA9C-B95F9652A26B}" type="datetimeFigureOut">
              <a:rPr lang="en-GB" smtClean="0"/>
              <a:t>06/01/2023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817587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D6EF688-72EB-4B25-AA9C-B95F9652A26B}" type="datetimeFigureOut">
              <a:rPr lang="en-GB" smtClean="0"/>
              <a:t>06/01/2023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563223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D6EF688-72EB-4B25-AA9C-B95F9652A26B}" type="datetimeFigureOut">
              <a:rPr lang="en-GB" smtClean="0"/>
              <a:t>06/01/2023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6769063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6EF688-72EB-4B25-AA9C-B95F9652A26B}" type="datetimeFigureOut">
              <a:rPr lang="en-GB" smtClean="0"/>
              <a:t>06/01/2023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4047921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06/01/2023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6015483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06/01/2023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8494098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06/01/2023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374830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06/01/2023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5250885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6EF688-72EB-4B25-AA9C-B95F9652A26B}" type="datetimeFigureOut">
              <a:rPr lang="en-GB" smtClean="0"/>
              <a:t>06/01/2023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0FDD29-91FB-4B1B-8D1A-3DD62ECB45BF}" type="slidenum">
              <a:rPr lang="en-GB" smtClean="0"/>
              <a:t>‹#›</a:t>
            </a:fld>
            <a:endParaRPr lang="en-GB"/>
          </a:p>
        </p:txBody>
      </p:sp>
    </p:spTree>
    <p:extLst>
      <p:ext uri="{BB962C8B-B14F-4D97-AF65-F5344CB8AC3E}">
        <p14:creationId xmlns:p14="http://schemas.microsoft.com/office/powerpoint/2010/main" val="20468337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pln.myvle.co.uk/index.php?name=FileManager&amp;fid=4L24262525232a25" TargetMode="Externa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F956160-524D-4C49-B01D-89EFD1885621}"/>
              </a:ext>
            </a:extLst>
          </p:cNvPr>
          <p:cNvSpPr/>
          <p:nvPr/>
        </p:nvSpPr>
        <p:spPr>
          <a:xfrm>
            <a:off x="0" y="-5507"/>
            <a:ext cx="12192000" cy="243632"/>
          </a:xfrm>
          <a:prstGeom prst="rect">
            <a:avLst/>
          </a:prstGeom>
          <a:solidFill>
            <a:srgbClr val="FAB1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13838" y="382688"/>
            <a:ext cx="7148987" cy="830997"/>
          </a:xfrm>
          <a:prstGeom prst="rect">
            <a:avLst/>
          </a:prstGeom>
          <a:noFill/>
          <a:ln w="38100">
            <a:solidFill>
              <a:schemeClr val="bg1"/>
            </a:solidFill>
          </a:ln>
        </p:spPr>
        <p:txBody>
          <a:bodyPr wrap="square" rtlCol="0">
            <a:spAutoFit/>
          </a:bodyPr>
          <a:lstStyle/>
          <a:p>
            <a:r>
              <a:rPr lang="en-GB" sz="2400" b="1" dirty="0">
                <a:solidFill>
                  <a:srgbClr val="8A095B"/>
                </a:solidFill>
                <a:latin typeface="Century Gothic" panose="020B0502020202020204" pitchFamily="34" charset="0"/>
              </a:rPr>
              <a:t>Click2Teach Medium Term Plan: </a:t>
            </a:r>
          </a:p>
          <a:p>
            <a:r>
              <a:rPr lang="en-GB" sz="2400" b="1" dirty="0">
                <a:solidFill>
                  <a:srgbClr val="8A095B"/>
                </a:solidFill>
                <a:latin typeface="Century Gothic" panose="020B0502020202020204" pitchFamily="34" charset="0"/>
              </a:rPr>
              <a:t>Stage 2 Spring 1 French</a:t>
            </a:r>
          </a:p>
        </p:txBody>
      </p:sp>
      <p:sp>
        <p:nvSpPr>
          <p:cNvPr id="9" name="TextBox 8"/>
          <p:cNvSpPr txBox="1"/>
          <p:nvPr/>
        </p:nvSpPr>
        <p:spPr>
          <a:xfrm>
            <a:off x="7889358" y="1583798"/>
            <a:ext cx="4057095" cy="3293209"/>
          </a:xfrm>
          <a:prstGeom prst="rect">
            <a:avLst/>
          </a:prstGeom>
          <a:noFill/>
          <a:ln w="38100">
            <a:solidFill>
              <a:srgbClr val="FF0000"/>
            </a:solidFill>
          </a:ln>
        </p:spPr>
        <p:txBody>
          <a:bodyPr wrap="square" rtlCol="0">
            <a:spAutoFit/>
          </a:bodyPr>
          <a:lstStyle/>
          <a:p>
            <a:r>
              <a:rPr lang="en-GB" sz="1600" b="1" dirty="0">
                <a:latin typeface="Century Gothic" panose="020B0502020202020204" pitchFamily="34" charset="0"/>
              </a:rPr>
              <a:t>Learning Objective for each lesson:</a:t>
            </a:r>
            <a:endParaRPr lang="en-GB" sz="1600" dirty="0">
              <a:latin typeface="Century Gothic" panose="020B0502020202020204" pitchFamily="34" charset="0"/>
            </a:endParaRPr>
          </a:p>
          <a:p>
            <a:pPr marL="342900" indent="-342900">
              <a:buAutoNum type="arabicParenR"/>
            </a:pPr>
            <a:r>
              <a:rPr lang="en-GB" sz="1600" dirty="0">
                <a:latin typeface="Century Gothic" panose="020B0502020202020204" pitchFamily="34" charset="0"/>
              </a:rPr>
              <a:t>I can understand how Epiphany is celebrated in France. </a:t>
            </a:r>
          </a:p>
          <a:p>
            <a:pPr marL="342900" indent="-342900">
              <a:buAutoNum type="arabicParenR"/>
            </a:pPr>
            <a:r>
              <a:rPr lang="en-GB" sz="1600" dirty="0">
                <a:latin typeface="Century Gothic" panose="020B0502020202020204" pitchFamily="34" charset="0"/>
              </a:rPr>
              <a:t>I can say the nouns for 4 family members.</a:t>
            </a:r>
          </a:p>
          <a:p>
            <a:pPr marL="342900" indent="-342900">
              <a:buAutoNum type="arabicParenR"/>
            </a:pPr>
            <a:r>
              <a:rPr lang="en-GB" sz="1600" dirty="0">
                <a:latin typeface="Century Gothic" panose="020B0502020202020204" pitchFamily="34" charset="0"/>
              </a:rPr>
              <a:t>I can write personal information about a family member.</a:t>
            </a:r>
          </a:p>
          <a:p>
            <a:pPr marL="342900" indent="-342900">
              <a:buAutoNum type="arabicParenR"/>
            </a:pPr>
            <a:r>
              <a:rPr lang="en-GB" sz="1600" dirty="0">
                <a:latin typeface="Century Gothic" panose="020B0502020202020204" pitchFamily="34" charset="0"/>
              </a:rPr>
              <a:t>I can understand and say some parts of the face.</a:t>
            </a:r>
          </a:p>
          <a:p>
            <a:pPr marL="342900" indent="-342900">
              <a:buAutoNum type="arabicParenR"/>
            </a:pPr>
            <a:r>
              <a:rPr lang="en-GB" sz="1600" dirty="0">
                <a:latin typeface="Century Gothic" panose="020B0502020202020204" pitchFamily="34" charset="0"/>
              </a:rPr>
              <a:t>I can understand simple sentences using numbers and face parts.</a:t>
            </a:r>
          </a:p>
          <a:p>
            <a:pPr marL="342900" indent="-342900">
              <a:buAutoNum type="arabicParenR"/>
            </a:pPr>
            <a:r>
              <a:rPr lang="en-GB" sz="1600" dirty="0">
                <a:latin typeface="Century Gothic" panose="020B0502020202020204" pitchFamily="34" charset="0"/>
              </a:rPr>
              <a:t>I can write some simple sentences to describe an alien.</a:t>
            </a:r>
          </a:p>
        </p:txBody>
      </p:sp>
      <p:sp>
        <p:nvSpPr>
          <p:cNvPr id="11" name="Rectangle 10"/>
          <p:cNvSpPr/>
          <p:nvPr/>
        </p:nvSpPr>
        <p:spPr>
          <a:xfrm>
            <a:off x="347325" y="6368773"/>
            <a:ext cx="4128053" cy="369332"/>
          </a:xfrm>
          <a:prstGeom prst="rect">
            <a:avLst/>
          </a:prstGeom>
        </p:spPr>
        <p:txBody>
          <a:bodyPr wrap="none">
            <a:spAutoFit/>
          </a:bodyPr>
          <a:lstStyle/>
          <a:p>
            <a:r>
              <a:rPr lang="en-GB" dirty="0">
                <a:latin typeface="Century Gothic" panose="020B0502020202020204" pitchFamily="34" charset="0"/>
                <a:ea typeface="Calibri" panose="020F0502020204030204" pitchFamily="34" charset="0"/>
                <a:cs typeface="Times New Roman" panose="02020603050405020304" pitchFamily="18" charset="0"/>
              </a:rPr>
              <a:t>© Primary Languages Network 2020</a:t>
            </a:r>
            <a:endParaRPr lang="en-GB" dirty="0">
              <a:latin typeface="Century Gothic" panose="020B0502020202020204" pitchFamily="34" charset="0"/>
            </a:endParaRPr>
          </a:p>
        </p:txBody>
      </p:sp>
      <p:sp>
        <p:nvSpPr>
          <p:cNvPr id="13" name="TextBox 12"/>
          <p:cNvSpPr txBox="1"/>
          <p:nvPr/>
        </p:nvSpPr>
        <p:spPr>
          <a:xfrm>
            <a:off x="280514" y="5588323"/>
            <a:ext cx="11693116" cy="738664"/>
          </a:xfrm>
          <a:prstGeom prst="rect">
            <a:avLst/>
          </a:prstGeom>
          <a:noFill/>
          <a:ln w="38100">
            <a:solidFill>
              <a:srgbClr val="8A095B"/>
            </a:solidFill>
          </a:ln>
        </p:spPr>
        <p:txBody>
          <a:bodyPr wrap="square" rtlCol="0">
            <a:spAutoFit/>
          </a:bodyPr>
          <a:lstStyle/>
          <a:p>
            <a:r>
              <a:rPr lang="en-GB" sz="1400" b="1" dirty="0">
                <a:latin typeface="Century Gothic" panose="020B0502020202020204" pitchFamily="34" charset="0"/>
              </a:rPr>
              <a:t>Key Performance Indicators</a:t>
            </a:r>
          </a:p>
          <a:p>
            <a:r>
              <a:rPr lang="en-GB" sz="1400" dirty="0">
                <a:latin typeface="Century Gothic" panose="020B0502020202020204" pitchFamily="34" charset="0"/>
              </a:rPr>
              <a:t>Can remember and say members of family nouns. Can remember and understand parts of face  nouns. Can use a simple sentence with part of face noun and a colour adjective.  </a:t>
            </a:r>
            <a:endParaRPr lang="en-GB" sz="1400" dirty="0"/>
          </a:p>
        </p:txBody>
      </p:sp>
      <p:sp>
        <p:nvSpPr>
          <p:cNvPr id="14" name="TextBox 5">
            <a:extLst>
              <a:ext uri="{FF2B5EF4-FFF2-40B4-BE49-F238E27FC236}">
                <a16:creationId xmlns:a16="http://schemas.microsoft.com/office/drawing/2014/main" id="{E1A7A250-9F90-427E-B55D-1A44A03C7DEA}"/>
              </a:ext>
            </a:extLst>
          </p:cNvPr>
          <p:cNvSpPr txBox="1"/>
          <p:nvPr/>
        </p:nvSpPr>
        <p:spPr>
          <a:xfrm>
            <a:off x="280513" y="1350331"/>
            <a:ext cx="7451939" cy="3970318"/>
          </a:xfrm>
          <a:prstGeom prst="rect">
            <a:avLst/>
          </a:prstGeom>
          <a:noFill/>
          <a:ln w="38100">
            <a:solidFill>
              <a:srgbClr val="00AEEF"/>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dirty="0">
                <a:latin typeface="Century Gothic" panose="020B0502020202020204" pitchFamily="34" charset="0"/>
              </a:rPr>
              <a:t>In this module:</a:t>
            </a:r>
          </a:p>
          <a:p>
            <a:r>
              <a:rPr lang="en-GB" sz="1200" dirty="0">
                <a:latin typeface="Century Gothic" panose="020B0502020202020204" pitchFamily="34" charset="0"/>
              </a:rPr>
              <a:t>The children will start this half term with a cultural lesson finding out about Epiphany in France. The children will then be introduced to the alien family, and learn the nouns for family members. The children will then choose one family member and make a hand puppet, recording personal information on the back. </a:t>
            </a:r>
          </a:p>
          <a:p>
            <a:endParaRPr lang="en-GB" sz="1200" dirty="0">
              <a:latin typeface="Century Gothic" panose="020B0502020202020204" pitchFamily="34" charset="0"/>
            </a:endParaRPr>
          </a:p>
          <a:p>
            <a:r>
              <a:rPr lang="en-GB" sz="1200" dirty="0">
                <a:latin typeface="Century Gothic" panose="020B0502020202020204" pitchFamily="34" charset="0"/>
              </a:rPr>
              <a:t>The children will then move on to facial features in French and how to use colours as adjectives to describe parts of the face. </a:t>
            </a:r>
          </a:p>
          <a:p>
            <a:endParaRPr lang="en-GB" sz="1200" dirty="0">
              <a:latin typeface="Century Gothic" panose="020B0502020202020204" pitchFamily="34" charset="0"/>
            </a:endParaRPr>
          </a:p>
          <a:p>
            <a:r>
              <a:rPr lang="en-GB" sz="1200" dirty="0">
                <a:latin typeface="Century Gothic" panose="020B0502020202020204" pitchFamily="34" charset="0"/>
              </a:rPr>
              <a:t>Through songs, games, native speaker clips, and independent tasks, they will explore the following content, topics and language: </a:t>
            </a:r>
          </a:p>
          <a:p>
            <a:endParaRPr lang="en-GB" sz="1200" dirty="0">
              <a:latin typeface="Century Gothic" panose="020B0502020202020204" pitchFamily="34" charset="0"/>
            </a:endParaRPr>
          </a:p>
          <a:p>
            <a:r>
              <a:rPr lang="en-GB" sz="1200" b="1" dirty="0">
                <a:latin typeface="Century Gothic" panose="020B0502020202020204" pitchFamily="34" charset="0"/>
              </a:rPr>
              <a:t>Epiphany</a:t>
            </a:r>
            <a:endParaRPr lang="en-GB" sz="1200" dirty="0">
              <a:latin typeface="Century Gothic" panose="020B0502020202020204" pitchFamily="34" charset="0"/>
            </a:endParaRPr>
          </a:p>
          <a:p>
            <a:pPr marL="171450" indent="-171450">
              <a:buFontTx/>
              <a:buChar char="-"/>
            </a:pPr>
            <a:r>
              <a:rPr lang="en-GB" sz="1200" dirty="0">
                <a:latin typeface="Century Gothic" panose="020B0502020202020204" pitchFamily="34" charset="0"/>
              </a:rPr>
              <a:t>Find out about Epiphany in France</a:t>
            </a:r>
          </a:p>
          <a:p>
            <a:endParaRPr lang="en-GB" sz="1200" dirty="0">
              <a:latin typeface="Century Gothic" panose="020B0502020202020204" pitchFamily="34" charset="0"/>
            </a:endParaRPr>
          </a:p>
          <a:p>
            <a:r>
              <a:rPr lang="en-GB" sz="1200" b="1" dirty="0">
                <a:latin typeface="Century Gothic" panose="020B0502020202020204" pitchFamily="34" charset="0"/>
              </a:rPr>
              <a:t>Family tree and faces</a:t>
            </a:r>
          </a:p>
          <a:p>
            <a:pPr marL="171450" indent="-171450">
              <a:buFontTx/>
              <a:buChar char="-"/>
            </a:pPr>
            <a:r>
              <a:rPr lang="en-GB" sz="1200" dirty="0">
                <a:latin typeface="Century Gothic" panose="020B0502020202020204" pitchFamily="34" charset="0"/>
              </a:rPr>
              <a:t>Learn the nouns for family members</a:t>
            </a:r>
          </a:p>
          <a:p>
            <a:pPr marL="171450" indent="-171450">
              <a:buFontTx/>
              <a:buChar char="-"/>
            </a:pPr>
            <a:r>
              <a:rPr lang="en-GB" sz="1200" dirty="0">
                <a:latin typeface="Century Gothic" panose="020B0502020202020204" pitchFamily="34" charset="0"/>
              </a:rPr>
              <a:t>Record personal information about a family member</a:t>
            </a:r>
          </a:p>
          <a:p>
            <a:pPr marL="171450" indent="-171450">
              <a:buFontTx/>
              <a:buChar char="-"/>
            </a:pPr>
            <a:r>
              <a:rPr lang="en-GB" sz="1200" dirty="0">
                <a:latin typeface="Century Gothic" panose="020B0502020202020204" pitchFamily="34" charset="0"/>
              </a:rPr>
              <a:t>Learn the nouns for parts of the face</a:t>
            </a:r>
          </a:p>
          <a:p>
            <a:pPr marL="171450" indent="-171450">
              <a:buFontTx/>
              <a:buChar char="-"/>
            </a:pPr>
            <a:r>
              <a:rPr lang="en-GB" sz="1200" dirty="0">
                <a:latin typeface="Century Gothic" panose="020B0502020202020204" pitchFamily="34" charset="0"/>
              </a:rPr>
              <a:t>Revisit colours as adjectives to describe parts of the face </a:t>
            </a:r>
          </a:p>
          <a:p>
            <a:pPr marL="171450" indent="-171450">
              <a:buFontTx/>
              <a:buChar char="-"/>
            </a:pPr>
            <a:r>
              <a:rPr lang="en-GB" sz="1200" dirty="0">
                <a:latin typeface="Century Gothic" panose="020B0502020202020204" pitchFamily="34" charset="0"/>
              </a:rPr>
              <a:t>Write simple sentences to describe an alien</a:t>
            </a:r>
          </a:p>
        </p:txBody>
      </p:sp>
      <p:sp>
        <p:nvSpPr>
          <p:cNvPr id="15" name="TextBox 8">
            <a:extLst>
              <a:ext uri="{FF2B5EF4-FFF2-40B4-BE49-F238E27FC236}">
                <a16:creationId xmlns:a16="http://schemas.microsoft.com/office/drawing/2014/main" id="{62446484-3D5F-4B8F-BDB7-132DCAA48395}"/>
              </a:ext>
            </a:extLst>
          </p:cNvPr>
          <p:cNvSpPr txBox="1"/>
          <p:nvPr/>
        </p:nvSpPr>
        <p:spPr>
          <a:xfrm>
            <a:off x="7889359" y="5068748"/>
            <a:ext cx="4057094" cy="338554"/>
          </a:xfrm>
          <a:prstGeom prst="rect">
            <a:avLst/>
          </a:prstGeom>
          <a:noFill/>
          <a:ln w="38100">
            <a:solidFill>
              <a:srgbClr val="21B413"/>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latin typeface="Century Gothic" panose="020B0502020202020204" pitchFamily="34" charset="0"/>
                <a:hlinkClick r:id="rId2"/>
              </a:rPr>
              <a:t>Examples of other schools’ work</a:t>
            </a:r>
            <a:endParaRPr lang="en-GB" sz="1600" dirty="0">
              <a:latin typeface="Century Gothic" panose="020B0502020202020204" pitchFamily="34" charset="0"/>
            </a:endParaRPr>
          </a:p>
        </p:txBody>
      </p:sp>
      <p:pic>
        <p:nvPicPr>
          <p:cNvPr id="3" name="Picture 2" descr="A picture containing drawing, food&#10;&#10;Description automatically generated">
            <a:extLst>
              <a:ext uri="{FF2B5EF4-FFF2-40B4-BE49-F238E27FC236}">
                <a16:creationId xmlns:a16="http://schemas.microsoft.com/office/drawing/2014/main" id="{1DDB3E9F-92BD-4F83-97FF-9C63991C2E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32369" y="6219295"/>
            <a:ext cx="1327262" cy="627267"/>
          </a:xfrm>
          <a:prstGeom prst="rect">
            <a:avLst/>
          </a:prstGeom>
        </p:spPr>
      </p:pic>
      <p:pic>
        <p:nvPicPr>
          <p:cNvPr id="16" name="Picture 15" descr="A picture containing drawing&#10;&#10;Description automatically generated">
            <a:extLst>
              <a:ext uri="{FF2B5EF4-FFF2-40B4-BE49-F238E27FC236}">
                <a16:creationId xmlns:a16="http://schemas.microsoft.com/office/drawing/2014/main" id="{FC9D190F-9F26-4B67-B01D-54B7A207BA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88373" y="410334"/>
            <a:ext cx="1081687" cy="721124"/>
          </a:xfrm>
          <a:prstGeom prst="rect">
            <a:avLst/>
          </a:prstGeom>
        </p:spPr>
      </p:pic>
      <p:pic>
        <p:nvPicPr>
          <p:cNvPr id="7" name="Picture 6" descr="A picture containing food, drawing&#10;&#10;Description automatically generated">
            <a:extLst>
              <a:ext uri="{FF2B5EF4-FFF2-40B4-BE49-F238E27FC236}">
                <a16:creationId xmlns:a16="http://schemas.microsoft.com/office/drawing/2014/main" id="{8EADAE55-01EC-41AC-9C0D-A28D14A68D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971953" y="272100"/>
            <a:ext cx="859358" cy="859358"/>
          </a:xfrm>
          <a:prstGeom prst="rect">
            <a:avLst/>
          </a:prstGeom>
        </p:spPr>
      </p:pic>
    </p:spTree>
    <p:extLst>
      <p:ext uri="{BB962C8B-B14F-4D97-AF65-F5344CB8AC3E}">
        <p14:creationId xmlns:p14="http://schemas.microsoft.com/office/powerpoint/2010/main" val="41727522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382</TotalTime>
  <Words>286</Words>
  <Application>Microsoft Office PowerPoint</Application>
  <PresentationFormat>Widescreen</PresentationFormat>
  <Paragraphs>29</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Janet Lloyd</dc:creator>
  <cp:lastModifiedBy>Catherine Simms</cp:lastModifiedBy>
  <cp:revision>51</cp:revision>
  <cp:lastPrinted>2019-02-25T10:36:43Z</cp:lastPrinted>
  <dcterms:created xsi:type="dcterms:W3CDTF">2019-02-25T10:25:29Z</dcterms:created>
  <dcterms:modified xsi:type="dcterms:W3CDTF">2023-01-06T12:52:47Z</dcterms:modified>
</cp:coreProperties>
</file>