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B413"/>
    <a:srgbClr val="FAB122"/>
    <a:srgbClr val="8A095B"/>
    <a:srgbClr val="00AE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7" d="100"/>
          <a:sy n="67" d="100"/>
        </p:scale>
        <p:origin x="60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13/07/2020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13/07/2020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13/07/2020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13/07/2020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525232525"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Click2Teach Medium Term Plan: </a:t>
            </a:r>
          </a:p>
          <a:p>
            <a:r>
              <a:rPr lang="en-GB" sz="2400" b="1" dirty="0">
                <a:solidFill>
                  <a:srgbClr val="8A095B"/>
                </a:solidFill>
                <a:latin typeface="Century Gothic" panose="020B0502020202020204" pitchFamily="34" charset="0"/>
              </a:rPr>
              <a:t>Stage 2 Autumn 2 French</a:t>
            </a:r>
          </a:p>
        </p:txBody>
      </p:sp>
      <p:sp>
        <p:nvSpPr>
          <p:cNvPr id="9" name="TextBox 8"/>
          <p:cNvSpPr txBox="1"/>
          <p:nvPr/>
        </p:nvSpPr>
        <p:spPr>
          <a:xfrm>
            <a:off x="7889358" y="1350331"/>
            <a:ext cx="4057095" cy="2800767"/>
          </a:xfrm>
          <a:prstGeom prst="rect">
            <a:avLst/>
          </a:prstGeom>
          <a:noFill/>
          <a:ln w="38100">
            <a:solidFill>
              <a:srgbClr val="FF0000"/>
            </a:solidFill>
          </a:ln>
        </p:spPr>
        <p:txBody>
          <a:bodyPr wrap="square" rtlCol="0">
            <a:spAutoFit/>
          </a:bodyPr>
          <a:lstStyle/>
          <a:p>
            <a:r>
              <a:rPr lang="en-GB" sz="1600" b="1" dirty="0">
                <a:latin typeface="Century Gothic" panose="020B0502020202020204" pitchFamily="34" charset="0"/>
              </a:rPr>
              <a:t>Learning Objective for each lesson:</a:t>
            </a:r>
            <a:endParaRPr lang="en-GB" sz="1600" dirty="0">
              <a:latin typeface="Century Gothic" panose="020B0502020202020204" pitchFamily="34" charset="0"/>
            </a:endParaRPr>
          </a:p>
          <a:p>
            <a:pPr marL="342900" indent="-342900">
              <a:buAutoNum type="arabicParenR"/>
            </a:pPr>
            <a:r>
              <a:rPr lang="en-GB" sz="1600" dirty="0">
                <a:latin typeface="Century Gothic" panose="020B0502020202020204" pitchFamily="34" charset="0"/>
              </a:rPr>
              <a:t>I can write my own Fireworks poem</a:t>
            </a:r>
          </a:p>
          <a:p>
            <a:pPr marL="342900" indent="-342900">
              <a:buAutoNum type="arabicParenR"/>
            </a:pPr>
            <a:r>
              <a:rPr lang="en-GB" sz="1600" dirty="0">
                <a:latin typeface="Century Gothic" panose="020B0502020202020204" pitchFamily="34" charset="0"/>
              </a:rPr>
              <a:t>I can read and understand useful commands and instructions</a:t>
            </a:r>
          </a:p>
          <a:p>
            <a:pPr marL="342900" indent="-342900">
              <a:buAutoNum type="arabicParenR"/>
            </a:pPr>
            <a:r>
              <a:rPr lang="en-GB" sz="1600" dirty="0">
                <a:latin typeface="Century Gothic" panose="020B0502020202020204" pitchFamily="34" charset="0"/>
              </a:rPr>
              <a:t>I can say, understand and write some useful instructions</a:t>
            </a:r>
          </a:p>
          <a:p>
            <a:pPr marL="342900" indent="-342900">
              <a:buAutoNum type="arabicParenR"/>
            </a:pPr>
            <a:r>
              <a:rPr lang="en-GB" sz="1600" dirty="0">
                <a:latin typeface="Century Gothic" panose="020B0502020202020204" pitchFamily="34" charset="0"/>
              </a:rPr>
              <a:t>I can say and recognise places in a town</a:t>
            </a:r>
          </a:p>
          <a:p>
            <a:pPr marL="342900" indent="-342900">
              <a:buAutoNum type="arabicParenR"/>
            </a:pPr>
            <a:r>
              <a:rPr lang="en-GB" sz="1600" dirty="0">
                <a:latin typeface="Century Gothic" panose="020B0502020202020204" pitchFamily="34" charset="0"/>
              </a:rPr>
              <a:t>I can ask “Where is…?” with shop names in French</a:t>
            </a:r>
          </a:p>
          <a:p>
            <a:pPr marL="342900" indent="-342900">
              <a:buAutoNum type="arabicParenR"/>
            </a:pPr>
            <a:r>
              <a:rPr lang="en-GB" sz="1600" dirty="0">
                <a:latin typeface="Century Gothic" panose="020B0502020202020204" pitchFamily="34" charset="0"/>
              </a:rPr>
              <a:t>Check for learning</a:t>
            </a:r>
          </a:p>
        </p:txBody>
      </p:sp>
      <p:sp>
        <p:nvSpPr>
          <p:cNvPr id="11" name="Rectangle 10"/>
          <p:cNvSpPr/>
          <p:nvPr/>
        </p:nvSpPr>
        <p:spPr>
          <a:xfrm>
            <a:off x="347325" y="6368773"/>
            <a:ext cx="4128053" cy="369332"/>
          </a:xfrm>
          <a:prstGeom prst="rect">
            <a:avLst/>
          </a:prstGeom>
        </p:spPr>
        <p:txBody>
          <a:bodyPr wrap="none">
            <a:spAutoFit/>
          </a:bodyPr>
          <a:lstStyle/>
          <a:p>
            <a:r>
              <a:rPr lang="en-GB" dirty="0">
                <a:latin typeface="Century Gothic" panose="020B0502020202020204" pitchFamily="34" charset="0"/>
                <a:ea typeface="Calibri" panose="020F0502020204030204" pitchFamily="34" charset="0"/>
                <a:cs typeface="Times New Roman" panose="02020603050405020304" pitchFamily="18" charset="0"/>
              </a:rPr>
              <a:t>© Primary Languages Network 2020</a:t>
            </a:r>
            <a:endParaRPr lang="en-GB" dirty="0">
              <a:latin typeface="Century Gothic" panose="020B0502020202020204" pitchFamily="34" charset="0"/>
            </a:endParaRPr>
          </a:p>
        </p:txBody>
      </p:sp>
      <p:sp>
        <p:nvSpPr>
          <p:cNvPr id="13" name="TextBox 12"/>
          <p:cNvSpPr txBox="1"/>
          <p:nvPr/>
        </p:nvSpPr>
        <p:spPr>
          <a:xfrm>
            <a:off x="280514" y="5451845"/>
            <a:ext cx="11693116" cy="954107"/>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listen and respond accurately to a sequence of commands. Can communicate some simple commands to another person. Can recognise and read names of places in a town, and accurately match words to pictures. Can ask where something is and respond appropriately. </a:t>
            </a:r>
          </a:p>
        </p:txBody>
      </p:sp>
      <p:sp>
        <p:nvSpPr>
          <p:cNvPr id="14" name="TextBox 5">
            <a:extLst>
              <a:ext uri="{FF2B5EF4-FFF2-40B4-BE49-F238E27FC236}">
                <a16:creationId xmlns:a16="http://schemas.microsoft.com/office/drawing/2014/main" id="{E1A7A250-9F90-427E-B55D-1A44A03C7DEA}"/>
              </a:ext>
            </a:extLst>
          </p:cNvPr>
          <p:cNvSpPr txBox="1"/>
          <p:nvPr/>
        </p:nvSpPr>
        <p:spPr>
          <a:xfrm>
            <a:off x="280514" y="1196338"/>
            <a:ext cx="7451939" cy="4154984"/>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a:latin typeface="Century Gothic" panose="020B0502020202020204" pitchFamily="34" charset="0"/>
              </a:rPr>
              <a:t>In this module:</a:t>
            </a:r>
          </a:p>
          <a:p>
            <a:r>
              <a:rPr lang="en-GB" sz="1200" dirty="0">
                <a:latin typeface="Century Gothic" panose="020B0502020202020204" pitchFamily="34" charset="0"/>
              </a:rPr>
              <a:t>During this half term the children will revisit colours and write a poem based on Bonfire Night. The children will revisit classroom instructions and useful commands in order to programme their own robots! They will then learn the names of shops in town, discover what shopping is like in France, and learn how to ask where a shop is… in their best robot voices!</a:t>
            </a:r>
          </a:p>
          <a:p>
            <a:endParaRPr lang="en-GB" sz="1200" dirty="0">
              <a:latin typeface="Century Gothic" panose="020B0502020202020204" pitchFamily="34" charset="0"/>
            </a:endParaRPr>
          </a:p>
          <a:p>
            <a:r>
              <a:rPr lang="en-GB" sz="1200" dirty="0">
                <a:latin typeface="Century Gothic" panose="020B0502020202020204" pitchFamily="34" charset="0"/>
              </a:rPr>
              <a:t>Through songs, games, native speaker clips and independent tasks, they will explore the following content, topics and language: </a:t>
            </a:r>
          </a:p>
          <a:p>
            <a:endParaRPr lang="en-GB" sz="1200" dirty="0">
              <a:latin typeface="Century Gothic" panose="020B0502020202020204" pitchFamily="34" charset="0"/>
            </a:endParaRPr>
          </a:p>
          <a:p>
            <a:r>
              <a:rPr lang="en-GB" sz="1200" b="1" dirty="0">
                <a:latin typeface="Century Gothic" panose="020B0502020202020204" pitchFamily="34" charset="0"/>
              </a:rPr>
              <a:t>2a -  Bonfire Night poem</a:t>
            </a:r>
            <a:endParaRPr lang="en-GB" sz="1200" dirty="0">
              <a:latin typeface="Century Gothic" panose="020B0502020202020204" pitchFamily="34" charset="0"/>
            </a:endParaRPr>
          </a:p>
          <a:p>
            <a:pPr marL="285750" indent="-285750">
              <a:buFontTx/>
              <a:buChar char="-"/>
            </a:pPr>
            <a:r>
              <a:rPr lang="en-GB" sz="1200" dirty="0">
                <a:latin typeface="Century Gothic" panose="020B0502020202020204" pitchFamily="34" charset="0"/>
              </a:rPr>
              <a:t>Revisit and recall colours</a:t>
            </a:r>
          </a:p>
          <a:p>
            <a:pPr marL="285750" indent="-285750">
              <a:buFontTx/>
              <a:buChar char="-"/>
            </a:pPr>
            <a:r>
              <a:rPr lang="en-GB" sz="1200" dirty="0">
                <a:latin typeface="Century Gothic" panose="020B0502020202020204" pitchFamily="34" charset="0"/>
              </a:rPr>
              <a:t>Write a Bonfire Night poem using colours</a:t>
            </a:r>
          </a:p>
          <a:p>
            <a:endParaRPr lang="en-GB" sz="1200" dirty="0">
              <a:latin typeface="Century Gothic" panose="020B0502020202020204" pitchFamily="34" charset="0"/>
            </a:endParaRPr>
          </a:p>
          <a:p>
            <a:r>
              <a:rPr lang="en-GB" sz="1200" b="1" dirty="0">
                <a:latin typeface="Century Gothic" panose="020B0502020202020204" pitchFamily="34" charset="0"/>
              </a:rPr>
              <a:t>2b – Robot town, commands and directions</a:t>
            </a:r>
            <a:endParaRPr lang="en-GB" sz="1200" dirty="0">
              <a:latin typeface="Century Gothic" panose="020B0502020202020204" pitchFamily="34" charset="0"/>
            </a:endParaRPr>
          </a:p>
          <a:p>
            <a:pPr marL="171450" indent="-171450">
              <a:buFontTx/>
              <a:buChar char="-"/>
            </a:pPr>
            <a:r>
              <a:rPr lang="en-GB" sz="1200" dirty="0">
                <a:latin typeface="Century Gothic" panose="020B0502020202020204" pitchFamily="34" charset="0"/>
              </a:rPr>
              <a:t>Revisit classroom instructions</a:t>
            </a:r>
          </a:p>
          <a:p>
            <a:pPr marL="171450" indent="-171450">
              <a:buFontTx/>
              <a:buChar char="-"/>
            </a:pPr>
            <a:r>
              <a:rPr lang="en-GB" sz="1200" dirty="0">
                <a:latin typeface="Century Gothic" panose="020B0502020202020204" pitchFamily="34" charset="0"/>
              </a:rPr>
              <a:t>Practise writing useful commands</a:t>
            </a:r>
          </a:p>
          <a:p>
            <a:pPr marL="171450" indent="-171450">
              <a:buFontTx/>
              <a:buChar char="-"/>
            </a:pPr>
            <a:r>
              <a:rPr lang="en-GB" sz="1200" dirty="0">
                <a:latin typeface="Century Gothic" panose="020B0502020202020204" pitchFamily="34" charset="0"/>
              </a:rPr>
              <a:t>Explore what shopping is like in France and similarities and differences between here and France</a:t>
            </a:r>
          </a:p>
          <a:p>
            <a:pPr marL="171450" indent="-171450">
              <a:buFontTx/>
              <a:buChar char="-"/>
            </a:pPr>
            <a:r>
              <a:rPr lang="en-GB" sz="1200" dirty="0">
                <a:latin typeface="Century Gothic" panose="020B0502020202020204" pitchFamily="34" charset="0"/>
              </a:rPr>
              <a:t>Practise asking where something is</a:t>
            </a:r>
          </a:p>
          <a:p>
            <a:pPr marL="171450" indent="-171450">
              <a:buFontTx/>
              <a:buChar char="-"/>
            </a:pPr>
            <a:r>
              <a:rPr lang="en-GB" sz="1200" dirty="0">
                <a:latin typeface="Century Gothic" panose="020B0502020202020204" pitchFamily="34" charset="0"/>
              </a:rPr>
              <a:t>Respond with the structure ‘Here is…’ </a:t>
            </a:r>
          </a:p>
          <a:p>
            <a:pPr marL="171450" indent="-171450">
              <a:buFontTx/>
              <a:buChar char="-"/>
            </a:pPr>
            <a:r>
              <a:rPr lang="en-GB" sz="1200" dirty="0">
                <a:latin typeface="Century Gothic" panose="020B0502020202020204" pitchFamily="34" charset="0"/>
              </a:rPr>
              <a:t>Recognise the names of places in a town written down</a:t>
            </a:r>
          </a:p>
          <a:p>
            <a:pPr marL="171450" indent="-171450">
              <a:buFontTx/>
              <a:buChar char="-"/>
            </a:pPr>
            <a:r>
              <a:rPr lang="en-GB" sz="1200" dirty="0">
                <a:latin typeface="Century Gothic" panose="020B0502020202020204" pitchFamily="34" charset="0"/>
              </a:rPr>
              <a:t>Opportunity to check for learning with Puzzle It Out assessment</a:t>
            </a:r>
          </a:p>
        </p:txBody>
      </p:sp>
      <p:sp>
        <p:nvSpPr>
          <p:cNvPr id="15" name="TextBox 8">
            <a:extLst>
              <a:ext uri="{FF2B5EF4-FFF2-40B4-BE49-F238E27FC236}">
                <a16:creationId xmlns:a16="http://schemas.microsoft.com/office/drawing/2014/main" id="{62446484-3D5F-4B8F-BDB7-132DCAA48395}"/>
              </a:ext>
            </a:extLst>
          </p:cNvPr>
          <p:cNvSpPr txBox="1"/>
          <p:nvPr/>
        </p:nvSpPr>
        <p:spPr>
          <a:xfrm>
            <a:off x="7916536" y="4765744"/>
            <a:ext cx="4029917"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Century Gothic" panose="020B0502020202020204" pitchFamily="34" charset="0"/>
                <a:hlinkClick r:id="rId2"/>
              </a:rPr>
              <a:t>Examples of other schools’ work</a:t>
            </a:r>
            <a:endParaRPr lang="en-GB" sz="1600" dirty="0">
              <a:latin typeface="Century Gothic" panose="020B0502020202020204" pitchFamily="34" charset="0"/>
            </a:endParaRPr>
          </a:p>
        </p:txBody>
      </p:sp>
      <p:pic>
        <p:nvPicPr>
          <p:cNvPr id="3" name="Picture 2" descr="A picture containing drawing, food&#10;&#10;Description automatically generated">
            <a:extLst>
              <a:ext uri="{FF2B5EF4-FFF2-40B4-BE49-F238E27FC236}">
                <a16:creationId xmlns:a16="http://schemas.microsoft.com/office/drawing/2014/main" id="{1DDB3E9F-92BD-4F83-97FF-9C63991C2E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2369" y="6219295"/>
            <a:ext cx="1327262" cy="627267"/>
          </a:xfrm>
          <a:prstGeom prst="rect">
            <a:avLst/>
          </a:prstGeom>
        </p:spPr>
      </p:pic>
      <p:pic>
        <p:nvPicPr>
          <p:cNvPr id="16" name="Picture 15" descr="A picture containing drawing&#10;&#10;Description automatically generated">
            <a:extLst>
              <a:ext uri="{FF2B5EF4-FFF2-40B4-BE49-F238E27FC236}">
                <a16:creationId xmlns:a16="http://schemas.microsoft.com/office/drawing/2014/main" id="{FC9D190F-9F26-4B67-B01D-54B7A207BA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88373" y="410334"/>
            <a:ext cx="1081687" cy="721124"/>
          </a:xfrm>
          <a:prstGeom prst="rect">
            <a:avLst/>
          </a:prstGeom>
        </p:spPr>
      </p:pic>
      <p:pic>
        <p:nvPicPr>
          <p:cNvPr id="7" name="Picture 6" descr="A picture containing food, drawing&#10;&#10;Description automatically generated">
            <a:extLst>
              <a:ext uri="{FF2B5EF4-FFF2-40B4-BE49-F238E27FC236}">
                <a16:creationId xmlns:a16="http://schemas.microsoft.com/office/drawing/2014/main" id="{8EADAE55-01EC-41AC-9C0D-A28D14A68D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71953" y="272100"/>
            <a:ext cx="859358" cy="859358"/>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TotalTime>
  <Words>303</Words>
  <Application>Microsoft Office PowerPoint</Application>
  <PresentationFormat>Widescreen</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49</cp:revision>
  <cp:lastPrinted>2019-02-25T10:36:43Z</cp:lastPrinted>
  <dcterms:created xsi:type="dcterms:W3CDTF">2019-02-25T10:25:29Z</dcterms:created>
  <dcterms:modified xsi:type="dcterms:W3CDTF">2020-07-13T14:56:10Z</dcterms:modified>
</cp:coreProperties>
</file>