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12192000" cy="6858000"/>
  <p:notesSz cx="6888163" cy="100187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1B413"/>
    <a:srgbClr val="FAB122"/>
    <a:srgbClr val="8A095B"/>
    <a:srgbClr val="00AEE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4" autoAdjust="0"/>
    <p:restoredTop sz="94660"/>
  </p:normalViewPr>
  <p:slideViewPr>
    <p:cSldViewPr snapToGrid="0" showGuides="1">
      <p:cViewPr varScale="1">
        <p:scale>
          <a:sx n="86" d="100"/>
          <a:sy n="86" d="100"/>
        </p:scale>
        <p:origin x="514"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FD6EF688-72EB-4B25-AA9C-B95F9652A26B}" type="datetimeFigureOut">
              <a:rPr lang="en-GB" smtClean="0"/>
              <a:t>26/01/2023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21883784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D6EF688-72EB-4B25-AA9C-B95F9652A26B}" type="datetimeFigureOut">
              <a:rPr lang="en-GB" smtClean="0"/>
              <a:t>26/01/2023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9831553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D6EF688-72EB-4B25-AA9C-B95F9652A26B}" type="datetimeFigureOut">
              <a:rPr lang="en-GB" smtClean="0"/>
              <a:t>26/01/2023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15568918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FD6EF688-72EB-4B25-AA9C-B95F9652A26B}" type="datetimeFigureOut">
              <a:rPr lang="en-GB" smtClean="0"/>
              <a:t>26/01/2023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38175872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FD6EF688-72EB-4B25-AA9C-B95F9652A26B}" type="datetimeFigureOut">
              <a:rPr lang="en-GB" smtClean="0"/>
              <a:t>26/01/2023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35632238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FD6EF688-72EB-4B25-AA9C-B95F9652A26B}" type="datetimeFigureOut">
              <a:rPr lang="en-GB" smtClean="0"/>
              <a:t>26/01/2023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6769063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D6EF688-72EB-4B25-AA9C-B95F9652A26B}" type="datetimeFigureOut">
              <a:rPr lang="en-GB" smtClean="0"/>
              <a:t>26/01/2023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40479216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D6EF688-72EB-4B25-AA9C-B95F9652A26B}" type="datetimeFigureOut">
              <a:rPr lang="en-GB" smtClean="0"/>
              <a:t>26/01/2023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26015483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D6EF688-72EB-4B25-AA9C-B95F9652A26B}" type="datetimeFigureOut">
              <a:rPr lang="en-GB" smtClean="0"/>
              <a:t>26/01/2023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18494098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D6EF688-72EB-4B25-AA9C-B95F9652A26B}" type="datetimeFigureOut">
              <a:rPr lang="en-GB" smtClean="0"/>
              <a:t>26/01/2023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13748301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D6EF688-72EB-4B25-AA9C-B95F9652A26B}" type="datetimeFigureOut">
              <a:rPr lang="en-GB" smtClean="0"/>
              <a:t>26/01/2023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25250885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D6EF688-72EB-4B25-AA9C-B95F9652A26B}" type="datetimeFigureOut">
              <a:rPr lang="en-GB" smtClean="0"/>
              <a:t>26/01/2023</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70FDD29-91FB-4B1B-8D1A-3DD62ECB45BF}" type="slidenum">
              <a:rPr lang="en-GB" smtClean="0"/>
              <a:t>‹#›</a:t>
            </a:fld>
            <a:endParaRPr lang="en-GB"/>
          </a:p>
        </p:txBody>
      </p:sp>
    </p:spTree>
    <p:extLst>
      <p:ext uri="{BB962C8B-B14F-4D97-AF65-F5344CB8AC3E}">
        <p14:creationId xmlns:p14="http://schemas.microsoft.com/office/powerpoint/2010/main" val="204683371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pln.myvle.co.uk/index.php?name=FileManager&amp;fid=4L24262525232423" TargetMode="Externa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F956160-524D-4C49-B01D-89EFD1885621}"/>
              </a:ext>
            </a:extLst>
          </p:cNvPr>
          <p:cNvSpPr/>
          <p:nvPr/>
        </p:nvSpPr>
        <p:spPr>
          <a:xfrm>
            <a:off x="0" y="-5507"/>
            <a:ext cx="12192000" cy="243632"/>
          </a:xfrm>
          <a:prstGeom prst="rect">
            <a:avLst/>
          </a:prstGeom>
          <a:solidFill>
            <a:srgbClr val="FAB1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213838" y="382688"/>
            <a:ext cx="7148987" cy="830997"/>
          </a:xfrm>
          <a:prstGeom prst="rect">
            <a:avLst/>
          </a:prstGeom>
          <a:noFill/>
          <a:ln w="38100">
            <a:solidFill>
              <a:schemeClr val="bg1"/>
            </a:solidFill>
          </a:ln>
        </p:spPr>
        <p:txBody>
          <a:bodyPr wrap="square" rtlCol="0">
            <a:spAutoFit/>
          </a:bodyPr>
          <a:lstStyle/>
          <a:p>
            <a:r>
              <a:rPr lang="en-GB" sz="2400" b="1" dirty="0">
                <a:solidFill>
                  <a:srgbClr val="8A095B"/>
                </a:solidFill>
                <a:latin typeface="Century Gothic" panose="020B0502020202020204" pitchFamily="34" charset="0"/>
              </a:rPr>
              <a:t>Click2Teach Medium Term Plan: </a:t>
            </a:r>
          </a:p>
          <a:p>
            <a:r>
              <a:rPr lang="en-GB" sz="2400" b="1" dirty="0">
                <a:solidFill>
                  <a:srgbClr val="8A095B"/>
                </a:solidFill>
                <a:latin typeface="Century Gothic" panose="020B0502020202020204" pitchFamily="34" charset="0"/>
              </a:rPr>
              <a:t>Stage 1 Autumn 2 French</a:t>
            </a:r>
          </a:p>
        </p:txBody>
      </p:sp>
      <p:sp>
        <p:nvSpPr>
          <p:cNvPr id="9" name="TextBox 8"/>
          <p:cNvSpPr txBox="1"/>
          <p:nvPr/>
        </p:nvSpPr>
        <p:spPr>
          <a:xfrm>
            <a:off x="7889358" y="1350331"/>
            <a:ext cx="4057095" cy="3046988"/>
          </a:xfrm>
          <a:prstGeom prst="rect">
            <a:avLst/>
          </a:prstGeom>
          <a:noFill/>
          <a:ln w="38100">
            <a:solidFill>
              <a:srgbClr val="FF0000"/>
            </a:solidFill>
          </a:ln>
        </p:spPr>
        <p:txBody>
          <a:bodyPr wrap="square" rtlCol="0">
            <a:spAutoFit/>
          </a:bodyPr>
          <a:lstStyle/>
          <a:p>
            <a:r>
              <a:rPr lang="en-GB" sz="1600" b="1" dirty="0">
                <a:latin typeface="Century Gothic" panose="020B0502020202020204" pitchFamily="34" charset="0"/>
              </a:rPr>
              <a:t>Learning Objective for each lesson:</a:t>
            </a:r>
            <a:endParaRPr lang="en-GB" sz="1600" dirty="0">
              <a:latin typeface="Century Gothic" panose="020B0502020202020204" pitchFamily="34" charset="0"/>
            </a:endParaRPr>
          </a:p>
          <a:p>
            <a:pPr marL="342900" indent="-342900">
              <a:buAutoNum type="arabicParenR"/>
            </a:pPr>
            <a:r>
              <a:rPr lang="en-GB" sz="1600" dirty="0">
                <a:latin typeface="Century Gothic" panose="020B0502020202020204" pitchFamily="34" charset="0"/>
              </a:rPr>
              <a:t>I can say some colours linked to Autumn</a:t>
            </a:r>
          </a:p>
          <a:p>
            <a:pPr marL="342900" indent="-342900">
              <a:buAutoNum type="arabicParenR"/>
            </a:pPr>
            <a:r>
              <a:rPr lang="en-GB" sz="1600" dirty="0">
                <a:latin typeface="Century Gothic" panose="020B0502020202020204" pitchFamily="34" charset="0"/>
              </a:rPr>
              <a:t>I can understand and say some days of the week in French</a:t>
            </a:r>
          </a:p>
          <a:p>
            <a:pPr marL="342900" indent="-342900">
              <a:buAutoNum type="arabicParenR"/>
            </a:pPr>
            <a:r>
              <a:rPr lang="en-GB" sz="1600" dirty="0">
                <a:latin typeface="Century Gothic" panose="020B0502020202020204" pitchFamily="34" charset="0"/>
              </a:rPr>
              <a:t>I can remember and try to write some days of the week in French</a:t>
            </a:r>
          </a:p>
          <a:p>
            <a:pPr marL="342900" indent="-342900">
              <a:buAutoNum type="arabicParenR"/>
            </a:pPr>
            <a:r>
              <a:rPr lang="en-GB" sz="1600" dirty="0">
                <a:latin typeface="Century Gothic" panose="020B0502020202020204" pitchFamily="34" charset="0"/>
              </a:rPr>
              <a:t>I can learn some months of the year</a:t>
            </a:r>
          </a:p>
          <a:p>
            <a:pPr marL="342900" indent="-342900">
              <a:buAutoNum type="arabicParenR"/>
            </a:pPr>
            <a:r>
              <a:rPr lang="en-GB" sz="1600" dirty="0">
                <a:latin typeface="Century Gothic" panose="020B0502020202020204" pitchFamily="34" charset="0"/>
              </a:rPr>
              <a:t>I can understand, say and try to write some months of the year</a:t>
            </a:r>
          </a:p>
          <a:p>
            <a:pPr marL="342900" indent="-342900">
              <a:buAutoNum type="arabicParenR"/>
            </a:pPr>
            <a:r>
              <a:rPr lang="en-GB" sz="1600" dirty="0">
                <a:latin typeface="Century Gothic" panose="020B0502020202020204" pitchFamily="34" charset="0"/>
              </a:rPr>
              <a:t>Check for learning</a:t>
            </a:r>
          </a:p>
        </p:txBody>
      </p:sp>
      <p:sp>
        <p:nvSpPr>
          <p:cNvPr id="11" name="Rectangle 10"/>
          <p:cNvSpPr/>
          <p:nvPr/>
        </p:nvSpPr>
        <p:spPr>
          <a:xfrm>
            <a:off x="347325" y="6368773"/>
            <a:ext cx="4128053" cy="369332"/>
          </a:xfrm>
          <a:prstGeom prst="rect">
            <a:avLst/>
          </a:prstGeom>
        </p:spPr>
        <p:txBody>
          <a:bodyPr wrap="none">
            <a:spAutoFit/>
          </a:bodyPr>
          <a:lstStyle/>
          <a:p>
            <a:r>
              <a:rPr lang="en-GB" dirty="0">
                <a:latin typeface="Century Gothic" panose="020B0502020202020204" pitchFamily="34" charset="0"/>
                <a:ea typeface="Calibri" panose="020F0502020204030204" pitchFamily="34" charset="0"/>
                <a:cs typeface="Times New Roman" panose="02020603050405020304" pitchFamily="18" charset="0"/>
              </a:rPr>
              <a:t>© Primary Languages Network 2020</a:t>
            </a:r>
            <a:endParaRPr lang="en-GB" dirty="0">
              <a:latin typeface="Century Gothic" panose="020B0502020202020204" pitchFamily="34" charset="0"/>
            </a:endParaRPr>
          </a:p>
        </p:txBody>
      </p:sp>
      <p:sp>
        <p:nvSpPr>
          <p:cNvPr id="13" name="TextBox 12"/>
          <p:cNvSpPr txBox="1"/>
          <p:nvPr/>
        </p:nvSpPr>
        <p:spPr>
          <a:xfrm>
            <a:off x="280514" y="5229014"/>
            <a:ext cx="11693116" cy="738664"/>
          </a:xfrm>
          <a:prstGeom prst="rect">
            <a:avLst/>
          </a:prstGeom>
          <a:noFill/>
          <a:ln w="38100">
            <a:solidFill>
              <a:srgbClr val="8A095B"/>
            </a:solidFill>
          </a:ln>
        </p:spPr>
        <p:txBody>
          <a:bodyPr wrap="square" rtlCol="0">
            <a:spAutoFit/>
          </a:bodyPr>
          <a:lstStyle/>
          <a:p>
            <a:r>
              <a:rPr lang="en-GB" sz="1400" b="1" dirty="0">
                <a:latin typeface="Century Gothic" panose="020B0502020202020204" pitchFamily="34" charset="0"/>
              </a:rPr>
              <a:t>Key Performance Indicators</a:t>
            </a:r>
          </a:p>
          <a:p>
            <a:r>
              <a:rPr lang="en-GB" sz="1400" dirty="0">
                <a:latin typeface="Century Gothic" panose="020B0502020202020204" pitchFamily="34" charset="0"/>
              </a:rPr>
              <a:t>Can read and say adjectives of colour. Can recognise and say days of the week. Can attempt to copy-write accurately a day of the week. Can recognise and say most months of the year. Can attempt to write accurately an important month of the year. </a:t>
            </a:r>
          </a:p>
        </p:txBody>
      </p:sp>
      <p:sp>
        <p:nvSpPr>
          <p:cNvPr id="14" name="TextBox 5">
            <a:extLst>
              <a:ext uri="{FF2B5EF4-FFF2-40B4-BE49-F238E27FC236}">
                <a16:creationId xmlns:a16="http://schemas.microsoft.com/office/drawing/2014/main" id="{E1A7A250-9F90-427E-B55D-1A44A03C7DEA}"/>
              </a:ext>
            </a:extLst>
          </p:cNvPr>
          <p:cNvSpPr txBox="1"/>
          <p:nvPr/>
        </p:nvSpPr>
        <p:spPr>
          <a:xfrm>
            <a:off x="280513" y="1350331"/>
            <a:ext cx="7451939" cy="3600986"/>
          </a:xfrm>
          <a:prstGeom prst="rect">
            <a:avLst/>
          </a:prstGeom>
          <a:noFill/>
          <a:ln w="38100">
            <a:solidFill>
              <a:srgbClr val="00AEEF"/>
            </a:solidFill>
          </a:ln>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200" b="1" dirty="0">
                <a:latin typeface="Century Gothic" panose="020B0502020202020204" pitchFamily="34" charset="0"/>
              </a:rPr>
              <a:t>In this module:</a:t>
            </a:r>
          </a:p>
          <a:p>
            <a:r>
              <a:rPr lang="en-GB" sz="1200" dirty="0">
                <a:latin typeface="Century Gothic" panose="020B0502020202020204" pitchFamily="34" charset="0"/>
              </a:rPr>
              <a:t>During this half term the children will revisit colours with an Autumn and Bonfire Night theme. They will go on to learn the days of the week and months of the year. There will be an opportunity to check for learning with a Puzzle It Out assessment at the end of this unit. </a:t>
            </a:r>
          </a:p>
          <a:p>
            <a:endParaRPr lang="en-GB" sz="1200" dirty="0">
              <a:latin typeface="Century Gothic" panose="020B0502020202020204" pitchFamily="34" charset="0"/>
            </a:endParaRPr>
          </a:p>
          <a:p>
            <a:r>
              <a:rPr lang="en-GB" sz="1200" dirty="0">
                <a:latin typeface="Century Gothic" panose="020B0502020202020204" pitchFamily="34" charset="0"/>
              </a:rPr>
              <a:t>Through songs, games, native speaker clips and independent tasks, they will explore the following content, topics and language: </a:t>
            </a:r>
          </a:p>
          <a:p>
            <a:endParaRPr lang="en-GB" sz="1200" dirty="0">
              <a:latin typeface="Century Gothic" panose="020B0502020202020204" pitchFamily="34" charset="0"/>
            </a:endParaRPr>
          </a:p>
          <a:p>
            <a:r>
              <a:rPr lang="en-GB" sz="1200" b="1" dirty="0">
                <a:latin typeface="Century Gothic" panose="020B0502020202020204" pitchFamily="34" charset="0"/>
              </a:rPr>
              <a:t>2a -  Bonfire Night colours</a:t>
            </a:r>
            <a:endParaRPr lang="en-GB" sz="1200" dirty="0">
              <a:latin typeface="Century Gothic" panose="020B0502020202020204" pitchFamily="34" charset="0"/>
            </a:endParaRPr>
          </a:p>
          <a:p>
            <a:pPr marL="285750" indent="-285750">
              <a:buFontTx/>
              <a:buChar char="-"/>
            </a:pPr>
            <a:r>
              <a:rPr lang="en-GB" sz="1200" dirty="0">
                <a:latin typeface="Century Gothic" panose="020B0502020202020204" pitchFamily="34" charset="0"/>
              </a:rPr>
              <a:t>Revisit and recall colours</a:t>
            </a:r>
          </a:p>
          <a:p>
            <a:pPr marL="285750" indent="-285750">
              <a:buFontTx/>
              <a:buChar char="-"/>
            </a:pPr>
            <a:r>
              <a:rPr lang="en-GB" sz="1200" dirty="0">
                <a:latin typeface="Century Gothic" panose="020B0502020202020204" pitchFamily="34" charset="0"/>
              </a:rPr>
              <a:t>Learn new colours for Autumn/Bonfire Night</a:t>
            </a:r>
          </a:p>
          <a:p>
            <a:endParaRPr lang="en-GB" sz="1200" dirty="0">
              <a:latin typeface="Century Gothic" panose="020B0502020202020204" pitchFamily="34" charset="0"/>
            </a:endParaRPr>
          </a:p>
          <a:p>
            <a:r>
              <a:rPr lang="en-GB" sz="1200" b="1" dirty="0">
                <a:latin typeface="Century Gothic" panose="020B0502020202020204" pitchFamily="34" charset="0"/>
              </a:rPr>
              <a:t>2b – Calendar Time</a:t>
            </a:r>
            <a:endParaRPr lang="en-GB" sz="1200" dirty="0">
              <a:latin typeface="Century Gothic" panose="020B0502020202020204" pitchFamily="34" charset="0"/>
            </a:endParaRPr>
          </a:p>
          <a:p>
            <a:pPr marL="171450" indent="-171450">
              <a:buFontTx/>
              <a:buChar char="-"/>
            </a:pPr>
            <a:r>
              <a:rPr lang="en-GB" sz="1200" dirty="0">
                <a:latin typeface="Century Gothic" panose="020B0502020202020204" pitchFamily="34" charset="0"/>
              </a:rPr>
              <a:t>Learn the names of days of the week</a:t>
            </a:r>
          </a:p>
          <a:p>
            <a:pPr marL="171450" indent="-171450">
              <a:buFontTx/>
              <a:buChar char="-"/>
            </a:pPr>
            <a:r>
              <a:rPr lang="en-GB" sz="1200" dirty="0">
                <a:latin typeface="Century Gothic" panose="020B0502020202020204" pitchFamily="34" charset="0"/>
              </a:rPr>
              <a:t>Follow a story about days of the week</a:t>
            </a:r>
          </a:p>
          <a:p>
            <a:pPr marL="171450" indent="-171450">
              <a:buFontTx/>
              <a:buChar char="-"/>
            </a:pPr>
            <a:r>
              <a:rPr lang="en-GB" sz="1200" dirty="0">
                <a:latin typeface="Century Gothic" panose="020B0502020202020204" pitchFamily="34" charset="0"/>
              </a:rPr>
              <a:t>Learn the months of the year</a:t>
            </a:r>
          </a:p>
          <a:p>
            <a:pPr marL="171450" indent="-171450">
              <a:buFontTx/>
              <a:buChar char="-"/>
            </a:pPr>
            <a:r>
              <a:rPr lang="en-GB" sz="1200" dirty="0">
                <a:latin typeface="Century Gothic" panose="020B0502020202020204" pitchFamily="34" charset="0"/>
              </a:rPr>
              <a:t>Recognise the nouns written down</a:t>
            </a:r>
          </a:p>
          <a:p>
            <a:pPr marL="171450" indent="-171450">
              <a:buFontTx/>
              <a:buChar char="-"/>
            </a:pPr>
            <a:r>
              <a:rPr lang="en-GB" sz="1200" dirty="0">
                <a:latin typeface="Century Gothic" panose="020B0502020202020204" pitchFamily="34" charset="0"/>
              </a:rPr>
              <a:t>Express their birthday month</a:t>
            </a:r>
          </a:p>
          <a:p>
            <a:pPr marL="171450" indent="-171450">
              <a:buFontTx/>
              <a:buChar char="-"/>
            </a:pPr>
            <a:r>
              <a:rPr lang="en-GB" sz="1200" dirty="0">
                <a:latin typeface="Century Gothic" panose="020B0502020202020204" pitchFamily="34" charset="0"/>
              </a:rPr>
              <a:t>Opportunity to check for learning with Puzzle It Out assessment</a:t>
            </a:r>
          </a:p>
        </p:txBody>
      </p:sp>
      <p:sp>
        <p:nvSpPr>
          <p:cNvPr id="15" name="TextBox 8">
            <a:extLst>
              <a:ext uri="{FF2B5EF4-FFF2-40B4-BE49-F238E27FC236}">
                <a16:creationId xmlns:a16="http://schemas.microsoft.com/office/drawing/2014/main" id="{62446484-3D5F-4B8F-BDB7-132DCAA48395}"/>
              </a:ext>
            </a:extLst>
          </p:cNvPr>
          <p:cNvSpPr txBox="1"/>
          <p:nvPr/>
        </p:nvSpPr>
        <p:spPr>
          <a:xfrm>
            <a:off x="7916536" y="4765744"/>
            <a:ext cx="4029917" cy="338554"/>
          </a:xfrm>
          <a:prstGeom prst="rect">
            <a:avLst/>
          </a:prstGeom>
          <a:noFill/>
          <a:ln w="38100">
            <a:solidFill>
              <a:srgbClr val="21B413"/>
            </a:solidFill>
          </a:ln>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600" dirty="0">
                <a:latin typeface="Century Gothic" panose="020B0502020202020204" pitchFamily="34" charset="0"/>
                <a:hlinkClick r:id="rId2"/>
              </a:rPr>
              <a:t>Examples of other schools’ work</a:t>
            </a:r>
            <a:endParaRPr lang="en-GB" sz="1600" dirty="0">
              <a:latin typeface="Century Gothic" panose="020B0502020202020204" pitchFamily="34" charset="0"/>
            </a:endParaRPr>
          </a:p>
        </p:txBody>
      </p:sp>
      <p:pic>
        <p:nvPicPr>
          <p:cNvPr id="3" name="Picture 2" descr="A picture containing drawing, food&#10;&#10;Description automatically generated">
            <a:extLst>
              <a:ext uri="{FF2B5EF4-FFF2-40B4-BE49-F238E27FC236}">
                <a16:creationId xmlns:a16="http://schemas.microsoft.com/office/drawing/2014/main" id="{1DDB3E9F-92BD-4F83-97FF-9C63991C2E4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32369" y="6219295"/>
            <a:ext cx="1327262" cy="627267"/>
          </a:xfrm>
          <a:prstGeom prst="rect">
            <a:avLst/>
          </a:prstGeom>
        </p:spPr>
      </p:pic>
      <p:pic>
        <p:nvPicPr>
          <p:cNvPr id="16" name="Picture 15" descr="A picture containing drawing&#10;&#10;Description automatically generated">
            <a:extLst>
              <a:ext uri="{FF2B5EF4-FFF2-40B4-BE49-F238E27FC236}">
                <a16:creationId xmlns:a16="http://schemas.microsoft.com/office/drawing/2014/main" id="{FC9D190F-9F26-4B67-B01D-54B7A207BA0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688373" y="410334"/>
            <a:ext cx="1081687" cy="721124"/>
          </a:xfrm>
          <a:prstGeom prst="rect">
            <a:avLst/>
          </a:prstGeom>
        </p:spPr>
      </p:pic>
      <p:pic>
        <p:nvPicPr>
          <p:cNvPr id="7" name="Picture 6" descr="A picture containing food, drawing&#10;&#10;Description automatically generated">
            <a:extLst>
              <a:ext uri="{FF2B5EF4-FFF2-40B4-BE49-F238E27FC236}">
                <a16:creationId xmlns:a16="http://schemas.microsoft.com/office/drawing/2014/main" id="{8EADAE55-01EC-41AC-9C0D-A28D14A68DF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971953" y="272100"/>
            <a:ext cx="859358" cy="859358"/>
          </a:xfrm>
          <a:prstGeom prst="rect">
            <a:avLst/>
          </a:prstGeom>
        </p:spPr>
      </p:pic>
    </p:spTree>
    <p:extLst>
      <p:ext uri="{BB962C8B-B14F-4D97-AF65-F5344CB8AC3E}">
        <p14:creationId xmlns:p14="http://schemas.microsoft.com/office/powerpoint/2010/main" val="417275227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294</TotalTime>
  <Words>284</Words>
  <Application>Microsoft Office PowerPoint</Application>
  <PresentationFormat>Widescreen</PresentationFormat>
  <Paragraphs>29</Paragraphs>
  <Slides>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Calibri</vt:lpstr>
      <vt:lpstr>Calibri Light</vt:lpstr>
      <vt:lpstr>Century Gothic</vt:lpstr>
      <vt:lpstr>Times New Roman</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Janet Lloyd</dc:creator>
  <cp:lastModifiedBy>S Sanders</cp:lastModifiedBy>
  <cp:revision>47</cp:revision>
  <cp:lastPrinted>2019-02-25T10:36:43Z</cp:lastPrinted>
  <dcterms:created xsi:type="dcterms:W3CDTF">2019-02-25T10:25:29Z</dcterms:created>
  <dcterms:modified xsi:type="dcterms:W3CDTF">2023-01-26T17:12:37Z</dcterms:modified>
</cp:coreProperties>
</file>