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88163" cy="100187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B413"/>
    <a:srgbClr val="FAB122"/>
    <a:srgbClr val="8A095B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4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51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37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1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89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587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223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0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921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1548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409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830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6EF688-72EB-4B25-AA9C-B95F9652A26B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088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6EF688-72EB-4B25-AA9C-B95F9652A26B}" type="datetimeFigureOut">
              <a:rPr lang="en-GB" smtClean="0"/>
              <a:t>26/01/2023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FDD29-91FB-4B1B-8D1A-3DD62ECB45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833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pln.myvle.co.uk/index.php?name=FileManager&amp;fid=4L24262525232323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F956160-524D-4C49-B01D-89EFD1885621}"/>
              </a:ext>
            </a:extLst>
          </p:cNvPr>
          <p:cNvSpPr/>
          <p:nvPr/>
        </p:nvSpPr>
        <p:spPr>
          <a:xfrm>
            <a:off x="0" y="-5507"/>
            <a:ext cx="12192000" cy="243632"/>
          </a:xfrm>
          <a:prstGeom prst="rect">
            <a:avLst/>
          </a:prstGeom>
          <a:solidFill>
            <a:srgbClr val="FAB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213838" y="382688"/>
            <a:ext cx="7148987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Click2Teach Medium Term Plan: </a:t>
            </a:r>
          </a:p>
          <a:p>
            <a:r>
              <a:rPr lang="en-GB" sz="2400" b="1" dirty="0">
                <a:solidFill>
                  <a:srgbClr val="8A095B"/>
                </a:solidFill>
                <a:latin typeface="Century Gothic" panose="020B0502020202020204" pitchFamily="34" charset="0"/>
              </a:rPr>
              <a:t>Stage 1 Autumn 1 French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889358" y="1350331"/>
            <a:ext cx="4057095" cy="329320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Century Gothic" panose="020B0502020202020204" pitchFamily="34" charset="0"/>
              </a:rPr>
              <a:t>Learning Objective for each lesson:</a:t>
            </a: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pronounce greetings in French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ask and answer about feelings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introduce my name in French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say some numbers between 1 and 10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recall numbers to 10</a:t>
            </a:r>
          </a:p>
          <a:p>
            <a:pPr marL="342900" indent="-342900">
              <a:buAutoNum type="arabicParenR"/>
            </a:pPr>
            <a:r>
              <a:rPr lang="en-GB" sz="1600" dirty="0">
                <a:latin typeface="Century Gothic" panose="020B0502020202020204" pitchFamily="34" charset="0"/>
              </a:rPr>
              <a:t>I can say 4 different colours in French</a:t>
            </a:r>
          </a:p>
          <a:p>
            <a:pPr marL="342900" indent="-342900">
              <a:buAutoNum type="arabicParenR"/>
            </a:pPr>
            <a:endParaRPr lang="en-GB" sz="1600" dirty="0">
              <a:latin typeface="Century Gothic" panose="020B0502020202020204" pitchFamily="34" charset="0"/>
            </a:endParaRPr>
          </a:p>
          <a:p>
            <a:pPr marL="342900" indent="-342900">
              <a:buAutoNum type="arabicParenR"/>
            </a:pPr>
            <a:endParaRPr lang="en-GB" sz="1600" dirty="0">
              <a:latin typeface="Century Gothic" panose="020B0502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47325" y="6368773"/>
            <a:ext cx="41280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Primary Languages Network 2020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0514" y="5229014"/>
            <a:ext cx="11693116" cy="738664"/>
          </a:xfrm>
          <a:prstGeom prst="rect">
            <a:avLst/>
          </a:prstGeom>
          <a:noFill/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Key Performance Indicators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say a greeting. Can respond to a question about feelings and name. Can attempt a question about name and feelings.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Can remember and say most numbers from 1 to 10. Can say at least four colours. 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E1A7A250-9F90-427E-B55D-1A44A03C7DEA}"/>
              </a:ext>
            </a:extLst>
          </p:cNvPr>
          <p:cNvSpPr txBox="1"/>
          <p:nvPr/>
        </p:nvSpPr>
        <p:spPr>
          <a:xfrm>
            <a:off x="280513" y="1350331"/>
            <a:ext cx="7451939" cy="3600986"/>
          </a:xfrm>
          <a:prstGeom prst="rect">
            <a:avLst/>
          </a:prstGeom>
          <a:noFill/>
          <a:ln w="38100">
            <a:solidFill>
              <a:srgbClr val="00AEEF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dirty="0">
                <a:latin typeface="Century Gothic" panose="020B0502020202020204" pitchFamily="34" charset="0"/>
              </a:rPr>
              <a:t>In this module: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During this half term the children will look at France as a country, and start the early stages of conversation building to include greetings, feelings and names. The children will also be introduced to numbers and colours. 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Through songs, games, native speaker clips and independent tasks, they will explore the following content, topics and language: 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b="1" dirty="0">
                <a:latin typeface="Century Gothic" panose="020B0502020202020204" pitchFamily="34" charset="0"/>
              </a:rPr>
              <a:t>1a) Getting to know you</a:t>
            </a:r>
            <a:r>
              <a:rPr lang="en-GB" sz="1200" dirty="0">
                <a:latin typeface="Century Gothic" panose="020B0502020202020204" pitchFamily="34" charset="0"/>
              </a:rPr>
              <a:t> </a:t>
            </a:r>
          </a:p>
          <a:p>
            <a:pPr marL="285750" indent="-2857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Discover where France is in the world </a:t>
            </a:r>
          </a:p>
          <a:p>
            <a:pPr marL="285750" indent="-2857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Learn how to say greetings in French</a:t>
            </a:r>
          </a:p>
          <a:p>
            <a:pPr marL="285750" indent="-2857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Learn how to ask and answer how they are feeling</a:t>
            </a:r>
          </a:p>
          <a:p>
            <a:pPr marL="285750" indent="-2857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Learn how to ask somebody their name, and how to introduce their name in French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b="1" dirty="0">
                <a:latin typeface="Century Gothic" panose="020B0502020202020204" pitchFamily="34" charset="0"/>
              </a:rPr>
              <a:t>1b) Numbers</a:t>
            </a:r>
          </a:p>
          <a:p>
            <a:pPr marL="285750" indent="-2857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Learn to say and remember numbers from 1 to 10</a:t>
            </a:r>
          </a:p>
          <a:p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b="1" dirty="0">
                <a:latin typeface="Century Gothic" panose="020B0502020202020204" pitchFamily="34" charset="0"/>
              </a:rPr>
              <a:t>1c) Colours</a:t>
            </a:r>
          </a:p>
          <a:p>
            <a:pPr marL="285750" indent="-285750">
              <a:buFontTx/>
              <a:buChar char="-"/>
            </a:pPr>
            <a:r>
              <a:rPr lang="en-GB" sz="1200" dirty="0">
                <a:latin typeface="Century Gothic" panose="020B0502020202020204" pitchFamily="34" charset="0"/>
              </a:rPr>
              <a:t>Learn to say colours in French</a:t>
            </a:r>
          </a:p>
        </p:txBody>
      </p:sp>
      <p:sp>
        <p:nvSpPr>
          <p:cNvPr id="15" name="TextBox 8">
            <a:extLst>
              <a:ext uri="{FF2B5EF4-FFF2-40B4-BE49-F238E27FC236}">
                <a16:creationId xmlns:a16="http://schemas.microsoft.com/office/drawing/2014/main" id="{62446484-3D5F-4B8F-BDB7-132DCAA48395}"/>
              </a:ext>
            </a:extLst>
          </p:cNvPr>
          <p:cNvSpPr txBox="1"/>
          <p:nvPr/>
        </p:nvSpPr>
        <p:spPr>
          <a:xfrm>
            <a:off x="7916536" y="4612763"/>
            <a:ext cx="4057094" cy="338554"/>
          </a:xfrm>
          <a:prstGeom prst="rect">
            <a:avLst/>
          </a:prstGeom>
          <a:noFill/>
          <a:ln w="38100">
            <a:solidFill>
              <a:srgbClr val="21B413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>
                <a:latin typeface="Century Gothic" panose="020B0502020202020204" pitchFamily="34" charset="0"/>
                <a:hlinkClick r:id="rId2"/>
              </a:rPr>
              <a:t>Examples of other schools’ work</a:t>
            </a:r>
            <a:endParaRPr lang="en-GB" sz="1600" dirty="0">
              <a:latin typeface="Century Gothic" panose="020B0502020202020204" pitchFamily="34" charset="0"/>
            </a:endParaRPr>
          </a:p>
        </p:txBody>
      </p:sp>
      <p:pic>
        <p:nvPicPr>
          <p:cNvPr id="3" name="Picture 2" descr="A picture containing drawing, food&#10;&#10;Description automatically generated">
            <a:extLst>
              <a:ext uri="{FF2B5EF4-FFF2-40B4-BE49-F238E27FC236}">
                <a16:creationId xmlns:a16="http://schemas.microsoft.com/office/drawing/2014/main" id="{1DDB3E9F-92BD-4F83-97FF-9C63991C2E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369" y="6219295"/>
            <a:ext cx="1327262" cy="627267"/>
          </a:xfrm>
          <a:prstGeom prst="rect">
            <a:avLst/>
          </a:prstGeom>
        </p:spPr>
      </p:pic>
      <p:pic>
        <p:nvPicPr>
          <p:cNvPr id="16" name="Picture 15" descr="A picture containing drawing&#10;&#10;Description automatically generated">
            <a:extLst>
              <a:ext uri="{FF2B5EF4-FFF2-40B4-BE49-F238E27FC236}">
                <a16:creationId xmlns:a16="http://schemas.microsoft.com/office/drawing/2014/main" id="{FC9D190F-9F26-4B67-B01D-54B7A207BA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373" y="410334"/>
            <a:ext cx="1081687" cy="721124"/>
          </a:xfrm>
          <a:prstGeom prst="rect">
            <a:avLst/>
          </a:prstGeom>
        </p:spPr>
      </p:pic>
      <p:pic>
        <p:nvPicPr>
          <p:cNvPr id="7" name="Picture 6" descr="A picture containing food, drawing&#10;&#10;Description automatically generated">
            <a:extLst>
              <a:ext uri="{FF2B5EF4-FFF2-40B4-BE49-F238E27FC236}">
                <a16:creationId xmlns:a16="http://schemas.microsoft.com/office/drawing/2014/main" id="{8EADAE55-01EC-41AC-9C0D-A28D14A68D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1953" y="272100"/>
            <a:ext cx="859358" cy="859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752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251</Words>
  <Application>Microsoft Office PowerPoint</Application>
  <PresentationFormat>Widescreen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Janet Lloyd</dc:creator>
  <cp:lastModifiedBy>S Sanders</cp:lastModifiedBy>
  <cp:revision>42</cp:revision>
  <cp:lastPrinted>2019-02-25T10:36:43Z</cp:lastPrinted>
  <dcterms:created xsi:type="dcterms:W3CDTF">2019-02-25T10:25:29Z</dcterms:created>
  <dcterms:modified xsi:type="dcterms:W3CDTF">2023-01-26T17:11:37Z</dcterms:modified>
</cp:coreProperties>
</file>