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Lst>
  <p:sldSz cx="12192000" cy="6858000"/>
  <p:notesSz cx="6888163" cy="10018713"/>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userDrawn="1">
          <p15:clr>
            <a:srgbClr val="A4A3A4"/>
          </p15:clr>
        </p15:guide>
        <p15:guide id="2" pos="3840"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21B413"/>
    <a:srgbClr val="FAB122"/>
    <a:srgbClr val="8A095B"/>
    <a:srgbClr val="00AEEF"/>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984" autoAdjust="0"/>
    <p:restoredTop sz="94660"/>
  </p:normalViewPr>
  <p:slideViewPr>
    <p:cSldViewPr snapToGrid="0" showGuides="1">
      <p:cViewPr varScale="1">
        <p:scale>
          <a:sx n="86" d="100"/>
          <a:sy n="86" d="100"/>
        </p:scale>
        <p:origin x="514" y="72"/>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3" Type="http://schemas.openxmlformats.org/officeDocument/2006/relationships/presProps" Target="pres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tableStyles" Target="tableStyles.xml"/><Relationship Id="rId5" Type="http://schemas.openxmlformats.org/officeDocument/2006/relationships/theme" Target="theme/theme1.xml"/><Relationship Id="rId4" Type="http://schemas.openxmlformats.org/officeDocument/2006/relationships/viewProps" Target="view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p:cNvSpPr>
            <a:spLocks noGrp="1"/>
          </p:cNvSpPr>
          <p:nvPr>
            <p:ph type="dt" sz="half" idx="10"/>
          </p:nvPr>
        </p:nvSpPr>
        <p:spPr/>
        <p:txBody>
          <a:bodyPr/>
          <a:lstStyle/>
          <a:p>
            <a:fld id="{FD6EF688-72EB-4B25-AA9C-B95F9652A26B}" type="datetimeFigureOut">
              <a:rPr lang="en-GB" smtClean="0"/>
              <a:t>26/01/2023</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E70FDD29-91FB-4B1B-8D1A-3DD62ECB45BF}" type="slidenum">
              <a:rPr lang="en-GB" smtClean="0"/>
              <a:t>‹#›</a:t>
            </a:fld>
            <a:endParaRPr lang="en-GB"/>
          </a:p>
        </p:txBody>
      </p:sp>
    </p:spTree>
    <p:extLst>
      <p:ext uri="{BB962C8B-B14F-4D97-AF65-F5344CB8AC3E}">
        <p14:creationId xmlns:p14="http://schemas.microsoft.com/office/powerpoint/2010/main" val="218837843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FD6EF688-72EB-4B25-AA9C-B95F9652A26B}" type="datetimeFigureOut">
              <a:rPr lang="en-GB" smtClean="0"/>
              <a:t>26/01/2023</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E70FDD29-91FB-4B1B-8D1A-3DD62ECB45BF}" type="slidenum">
              <a:rPr lang="en-GB" smtClean="0"/>
              <a:t>‹#›</a:t>
            </a:fld>
            <a:endParaRPr lang="en-GB"/>
          </a:p>
        </p:txBody>
      </p:sp>
    </p:spTree>
    <p:extLst>
      <p:ext uri="{BB962C8B-B14F-4D97-AF65-F5344CB8AC3E}">
        <p14:creationId xmlns:p14="http://schemas.microsoft.com/office/powerpoint/2010/main" val="98315535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FD6EF688-72EB-4B25-AA9C-B95F9652A26B}" type="datetimeFigureOut">
              <a:rPr lang="en-GB" smtClean="0"/>
              <a:t>26/01/2023</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E70FDD29-91FB-4B1B-8D1A-3DD62ECB45BF}" type="slidenum">
              <a:rPr lang="en-GB" smtClean="0"/>
              <a:t>‹#›</a:t>
            </a:fld>
            <a:endParaRPr lang="en-GB"/>
          </a:p>
        </p:txBody>
      </p:sp>
    </p:spTree>
    <p:extLst>
      <p:ext uri="{BB962C8B-B14F-4D97-AF65-F5344CB8AC3E}">
        <p14:creationId xmlns:p14="http://schemas.microsoft.com/office/powerpoint/2010/main" val="155689184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p:cNvSpPr>
            <a:spLocks noGrp="1"/>
          </p:cNvSpPr>
          <p:nvPr>
            <p:ph type="dt" sz="half" idx="10"/>
          </p:nvPr>
        </p:nvSpPr>
        <p:spPr/>
        <p:txBody>
          <a:bodyPr/>
          <a:lstStyle/>
          <a:p>
            <a:fld id="{FD6EF688-72EB-4B25-AA9C-B95F9652A26B}" type="datetimeFigureOut">
              <a:rPr lang="en-GB" smtClean="0"/>
              <a:t>26/01/2023</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E70FDD29-91FB-4B1B-8D1A-3DD62ECB45BF}" type="slidenum">
              <a:rPr lang="en-GB" smtClean="0"/>
              <a:t>‹#›</a:t>
            </a:fld>
            <a:endParaRPr lang="en-GB"/>
          </a:p>
        </p:txBody>
      </p:sp>
    </p:spTree>
    <p:extLst>
      <p:ext uri="{BB962C8B-B14F-4D97-AF65-F5344CB8AC3E}">
        <p14:creationId xmlns:p14="http://schemas.microsoft.com/office/powerpoint/2010/main" val="381758722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p:cNvSpPr>
            <a:spLocks noGrp="1"/>
          </p:cNvSpPr>
          <p:nvPr>
            <p:ph type="dt" sz="half" idx="10"/>
          </p:nvPr>
        </p:nvSpPr>
        <p:spPr/>
        <p:txBody>
          <a:bodyPr/>
          <a:lstStyle/>
          <a:p>
            <a:fld id="{FD6EF688-72EB-4B25-AA9C-B95F9652A26B}" type="datetimeFigureOut">
              <a:rPr lang="en-GB" smtClean="0"/>
              <a:t>26/01/2023</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E70FDD29-91FB-4B1B-8D1A-3DD62ECB45BF}" type="slidenum">
              <a:rPr lang="en-GB" smtClean="0"/>
              <a:t>‹#›</a:t>
            </a:fld>
            <a:endParaRPr lang="en-GB"/>
          </a:p>
        </p:txBody>
      </p:sp>
    </p:spTree>
    <p:extLst>
      <p:ext uri="{BB962C8B-B14F-4D97-AF65-F5344CB8AC3E}">
        <p14:creationId xmlns:p14="http://schemas.microsoft.com/office/powerpoint/2010/main" val="356322387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Date Placeholder 2"/>
          <p:cNvSpPr>
            <a:spLocks noGrp="1"/>
          </p:cNvSpPr>
          <p:nvPr>
            <p:ph type="dt" sz="half" idx="10"/>
          </p:nvPr>
        </p:nvSpPr>
        <p:spPr/>
        <p:txBody>
          <a:bodyPr/>
          <a:lstStyle/>
          <a:p>
            <a:fld id="{FD6EF688-72EB-4B25-AA9C-B95F9652A26B}" type="datetimeFigureOut">
              <a:rPr lang="en-GB" smtClean="0"/>
              <a:t>26/01/2023</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E70FDD29-91FB-4B1B-8D1A-3DD62ECB45BF}" type="slidenum">
              <a:rPr lang="en-GB" smtClean="0"/>
              <a:t>‹#›</a:t>
            </a:fld>
            <a:endParaRPr lang="en-GB"/>
          </a:p>
        </p:txBody>
      </p:sp>
    </p:spTree>
    <p:extLst>
      <p:ext uri="{BB962C8B-B14F-4D97-AF65-F5344CB8AC3E}">
        <p14:creationId xmlns:p14="http://schemas.microsoft.com/office/powerpoint/2010/main" val="67690633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FD6EF688-72EB-4B25-AA9C-B95F9652A26B}" type="datetimeFigureOut">
              <a:rPr lang="en-GB" smtClean="0"/>
              <a:t>26/01/2023</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E70FDD29-91FB-4B1B-8D1A-3DD62ECB45BF}" type="slidenum">
              <a:rPr lang="en-GB" smtClean="0"/>
              <a:t>‹#›</a:t>
            </a:fld>
            <a:endParaRPr lang="en-GB"/>
          </a:p>
        </p:txBody>
      </p:sp>
    </p:spTree>
    <p:extLst>
      <p:ext uri="{BB962C8B-B14F-4D97-AF65-F5344CB8AC3E}">
        <p14:creationId xmlns:p14="http://schemas.microsoft.com/office/powerpoint/2010/main" val="404792165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FD6EF688-72EB-4B25-AA9C-B95F9652A26B}" type="datetimeFigureOut">
              <a:rPr lang="en-GB" smtClean="0"/>
              <a:t>26/01/2023</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E70FDD29-91FB-4B1B-8D1A-3DD62ECB45BF}" type="slidenum">
              <a:rPr lang="en-GB" smtClean="0"/>
              <a:t>‹#›</a:t>
            </a:fld>
            <a:endParaRPr lang="en-GB"/>
          </a:p>
        </p:txBody>
      </p:sp>
    </p:spTree>
    <p:extLst>
      <p:ext uri="{BB962C8B-B14F-4D97-AF65-F5344CB8AC3E}">
        <p14:creationId xmlns:p14="http://schemas.microsoft.com/office/powerpoint/2010/main" val="260154831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FD6EF688-72EB-4B25-AA9C-B95F9652A26B}" type="datetimeFigureOut">
              <a:rPr lang="en-GB" smtClean="0"/>
              <a:t>26/01/2023</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E70FDD29-91FB-4B1B-8D1A-3DD62ECB45BF}" type="slidenum">
              <a:rPr lang="en-GB" smtClean="0"/>
              <a:t>‹#›</a:t>
            </a:fld>
            <a:endParaRPr lang="en-GB"/>
          </a:p>
        </p:txBody>
      </p:sp>
    </p:spTree>
    <p:extLst>
      <p:ext uri="{BB962C8B-B14F-4D97-AF65-F5344CB8AC3E}">
        <p14:creationId xmlns:p14="http://schemas.microsoft.com/office/powerpoint/2010/main" val="1849409840"/>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FD6EF688-72EB-4B25-AA9C-B95F9652A26B}" type="datetimeFigureOut">
              <a:rPr lang="en-GB" smtClean="0"/>
              <a:t>26/01/2023</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E70FDD29-91FB-4B1B-8D1A-3DD62ECB45BF}" type="slidenum">
              <a:rPr lang="en-GB" smtClean="0"/>
              <a:t>‹#›</a:t>
            </a:fld>
            <a:endParaRPr lang="en-GB"/>
          </a:p>
        </p:txBody>
      </p:sp>
    </p:spTree>
    <p:extLst>
      <p:ext uri="{BB962C8B-B14F-4D97-AF65-F5344CB8AC3E}">
        <p14:creationId xmlns:p14="http://schemas.microsoft.com/office/powerpoint/2010/main" val="137483013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FD6EF688-72EB-4B25-AA9C-B95F9652A26B}" type="datetimeFigureOut">
              <a:rPr lang="en-GB" smtClean="0"/>
              <a:t>26/01/2023</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E70FDD29-91FB-4B1B-8D1A-3DD62ECB45BF}" type="slidenum">
              <a:rPr lang="en-GB" smtClean="0"/>
              <a:t>‹#›</a:t>
            </a:fld>
            <a:endParaRPr lang="en-GB"/>
          </a:p>
        </p:txBody>
      </p:sp>
    </p:spTree>
    <p:extLst>
      <p:ext uri="{BB962C8B-B14F-4D97-AF65-F5344CB8AC3E}">
        <p14:creationId xmlns:p14="http://schemas.microsoft.com/office/powerpoint/2010/main" val="252508853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FD6EF688-72EB-4B25-AA9C-B95F9652A26B}" type="datetimeFigureOut">
              <a:rPr lang="en-GB" smtClean="0"/>
              <a:t>26/01/2023</a:t>
            </a:fld>
            <a:endParaRPr lang="en-GB"/>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E70FDD29-91FB-4B1B-8D1A-3DD62ECB45BF}" type="slidenum">
              <a:rPr lang="en-GB" smtClean="0"/>
              <a:t>‹#›</a:t>
            </a:fld>
            <a:endParaRPr lang="en-GB"/>
          </a:p>
        </p:txBody>
      </p:sp>
    </p:spTree>
    <p:extLst>
      <p:ext uri="{BB962C8B-B14F-4D97-AF65-F5344CB8AC3E}">
        <p14:creationId xmlns:p14="http://schemas.microsoft.com/office/powerpoint/2010/main" val="2046833714"/>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hyperlink" Target="https://pln.myvle.co.uk/index.php?name=FileManager&amp;fid=4L24262525232427" TargetMode="External"/><Relationship Id="rId1" Type="http://schemas.openxmlformats.org/officeDocument/2006/relationships/slideLayout" Target="../slideLayouts/slideLayout1.xml"/><Relationship Id="rId5" Type="http://schemas.openxmlformats.org/officeDocument/2006/relationships/image" Target="../media/image3.png"/><Relationship Id="rId4" Type="http://schemas.openxmlformats.org/officeDocument/2006/relationships/image" Target="../media/image2.png"/></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F956160-524D-4C49-B01D-89EFD1885621}"/>
              </a:ext>
            </a:extLst>
          </p:cNvPr>
          <p:cNvSpPr/>
          <p:nvPr/>
        </p:nvSpPr>
        <p:spPr>
          <a:xfrm>
            <a:off x="0" y="-5507"/>
            <a:ext cx="12192000" cy="243632"/>
          </a:xfrm>
          <a:prstGeom prst="rect">
            <a:avLst/>
          </a:prstGeom>
          <a:solidFill>
            <a:srgbClr val="FAB12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TextBox 7"/>
          <p:cNvSpPr txBox="1"/>
          <p:nvPr/>
        </p:nvSpPr>
        <p:spPr>
          <a:xfrm>
            <a:off x="213838" y="382688"/>
            <a:ext cx="7148987" cy="830997"/>
          </a:xfrm>
          <a:prstGeom prst="rect">
            <a:avLst/>
          </a:prstGeom>
          <a:noFill/>
          <a:ln w="38100">
            <a:solidFill>
              <a:schemeClr val="bg1"/>
            </a:solidFill>
          </a:ln>
        </p:spPr>
        <p:txBody>
          <a:bodyPr wrap="square" rtlCol="0">
            <a:spAutoFit/>
          </a:bodyPr>
          <a:lstStyle/>
          <a:p>
            <a:r>
              <a:rPr lang="en-GB" sz="2400" b="1" dirty="0">
                <a:solidFill>
                  <a:srgbClr val="8A095B"/>
                </a:solidFill>
                <a:latin typeface="Century Gothic" panose="020B0502020202020204" pitchFamily="34" charset="0"/>
              </a:rPr>
              <a:t>Click2Teach Medium Term Plan: </a:t>
            </a:r>
          </a:p>
          <a:p>
            <a:r>
              <a:rPr lang="en-GB" sz="2400" b="1" dirty="0">
                <a:solidFill>
                  <a:srgbClr val="8A095B"/>
                </a:solidFill>
                <a:latin typeface="Century Gothic" panose="020B0502020202020204" pitchFamily="34" charset="0"/>
              </a:rPr>
              <a:t>Stage 1 Spring 2 French</a:t>
            </a:r>
          </a:p>
        </p:txBody>
      </p:sp>
      <p:sp>
        <p:nvSpPr>
          <p:cNvPr id="9" name="TextBox 8"/>
          <p:cNvSpPr txBox="1"/>
          <p:nvPr/>
        </p:nvSpPr>
        <p:spPr>
          <a:xfrm>
            <a:off x="7732452" y="1350331"/>
            <a:ext cx="4214001" cy="3293209"/>
          </a:xfrm>
          <a:prstGeom prst="rect">
            <a:avLst/>
          </a:prstGeom>
          <a:noFill/>
          <a:ln w="38100">
            <a:solidFill>
              <a:srgbClr val="FF0000"/>
            </a:solidFill>
          </a:ln>
        </p:spPr>
        <p:txBody>
          <a:bodyPr wrap="square" rtlCol="0">
            <a:spAutoFit/>
          </a:bodyPr>
          <a:lstStyle/>
          <a:p>
            <a:r>
              <a:rPr lang="en-GB" sz="1600" b="1" dirty="0">
                <a:latin typeface="Century Gothic" panose="020B0502020202020204" pitchFamily="34" charset="0"/>
              </a:rPr>
              <a:t>Learning Objective for each lesson:</a:t>
            </a:r>
            <a:endParaRPr lang="en-GB" sz="1600" dirty="0">
              <a:latin typeface="Century Gothic" panose="020B0502020202020204" pitchFamily="34" charset="0"/>
            </a:endParaRPr>
          </a:p>
          <a:p>
            <a:pPr marL="342900" indent="-342900">
              <a:buAutoNum type="arabicParenR"/>
            </a:pPr>
            <a:r>
              <a:rPr lang="en-GB" sz="1600" dirty="0">
                <a:latin typeface="Century Gothic" panose="020B0502020202020204" pitchFamily="34" charset="0"/>
              </a:rPr>
              <a:t>I can learn about French traditions and take part in carnival celebrations</a:t>
            </a:r>
          </a:p>
          <a:p>
            <a:pPr marL="342900" indent="-342900">
              <a:buAutoNum type="arabicParenR"/>
            </a:pPr>
            <a:r>
              <a:rPr lang="en-GB" sz="1600" dirty="0">
                <a:latin typeface="Century Gothic" panose="020B0502020202020204" pitchFamily="34" charset="0"/>
              </a:rPr>
              <a:t>I can say and write some numbers between 1 and 15</a:t>
            </a:r>
          </a:p>
          <a:p>
            <a:pPr marL="342900" indent="-342900">
              <a:buAutoNum type="arabicParenR"/>
            </a:pPr>
            <a:r>
              <a:rPr lang="en-GB" sz="1600" dirty="0">
                <a:latin typeface="Century Gothic" panose="020B0502020202020204" pitchFamily="34" charset="0"/>
              </a:rPr>
              <a:t>I can ask and answer ‘how old are you?’</a:t>
            </a:r>
          </a:p>
          <a:p>
            <a:pPr marL="342900" indent="-342900">
              <a:buAutoNum type="arabicParenR"/>
            </a:pPr>
            <a:r>
              <a:rPr lang="en-GB" sz="1600" dirty="0">
                <a:latin typeface="Century Gothic" panose="020B0502020202020204" pitchFamily="34" charset="0"/>
              </a:rPr>
              <a:t>I can take part in a simple dialogue about myself using familiar questions</a:t>
            </a:r>
          </a:p>
          <a:p>
            <a:pPr marL="342900" indent="-342900">
              <a:buAutoNum type="arabicParenR"/>
            </a:pPr>
            <a:r>
              <a:rPr lang="en-GB" sz="1600" dirty="0">
                <a:latin typeface="Century Gothic" panose="020B0502020202020204" pitchFamily="34" charset="0"/>
              </a:rPr>
              <a:t>I can read and write dates in French</a:t>
            </a:r>
          </a:p>
          <a:p>
            <a:pPr marL="342900" indent="-342900">
              <a:buAutoNum type="arabicParenR"/>
            </a:pPr>
            <a:r>
              <a:rPr lang="en-GB" sz="1600" dirty="0">
                <a:latin typeface="Century Gothic" panose="020B0502020202020204" pitchFamily="34" charset="0"/>
              </a:rPr>
              <a:t>I can understand and use Easter-related vocabulary</a:t>
            </a:r>
          </a:p>
        </p:txBody>
      </p:sp>
      <p:sp>
        <p:nvSpPr>
          <p:cNvPr id="11" name="Rectangle 10"/>
          <p:cNvSpPr/>
          <p:nvPr/>
        </p:nvSpPr>
        <p:spPr>
          <a:xfrm>
            <a:off x="347325" y="6368773"/>
            <a:ext cx="4128053" cy="369332"/>
          </a:xfrm>
          <a:prstGeom prst="rect">
            <a:avLst/>
          </a:prstGeom>
        </p:spPr>
        <p:txBody>
          <a:bodyPr wrap="none">
            <a:spAutoFit/>
          </a:bodyPr>
          <a:lstStyle/>
          <a:p>
            <a:r>
              <a:rPr lang="en-GB" dirty="0">
                <a:latin typeface="Century Gothic" panose="020B0502020202020204" pitchFamily="34" charset="0"/>
                <a:ea typeface="Calibri" panose="020F0502020204030204" pitchFamily="34" charset="0"/>
                <a:cs typeface="Times New Roman" panose="02020603050405020304" pitchFamily="18" charset="0"/>
              </a:rPr>
              <a:t>© Primary Languages Network 2020</a:t>
            </a:r>
            <a:endParaRPr lang="en-GB" dirty="0">
              <a:latin typeface="Century Gothic" panose="020B0502020202020204" pitchFamily="34" charset="0"/>
            </a:endParaRPr>
          </a:p>
        </p:txBody>
      </p:sp>
      <p:sp>
        <p:nvSpPr>
          <p:cNvPr id="13" name="TextBox 12"/>
          <p:cNvSpPr txBox="1"/>
          <p:nvPr/>
        </p:nvSpPr>
        <p:spPr>
          <a:xfrm>
            <a:off x="347325" y="5419840"/>
            <a:ext cx="11693116" cy="738664"/>
          </a:xfrm>
          <a:prstGeom prst="rect">
            <a:avLst/>
          </a:prstGeom>
          <a:noFill/>
          <a:ln w="38100">
            <a:solidFill>
              <a:srgbClr val="8A095B"/>
            </a:solidFill>
          </a:ln>
        </p:spPr>
        <p:txBody>
          <a:bodyPr wrap="square" rtlCol="0">
            <a:spAutoFit/>
          </a:bodyPr>
          <a:lstStyle/>
          <a:p>
            <a:r>
              <a:rPr lang="en-GB" sz="1400" b="1" dirty="0">
                <a:latin typeface="Century Gothic" panose="020B0502020202020204" pitchFamily="34" charset="0"/>
              </a:rPr>
              <a:t>Key Performance Indicators</a:t>
            </a:r>
          </a:p>
          <a:p>
            <a:r>
              <a:rPr lang="en-GB" sz="1400" dirty="0">
                <a:latin typeface="Century Gothic" panose="020B0502020202020204" pitchFamily="34" charset="0"/>
              </a:rPr>
              <a:t>Can remember and use core language from Autumn Term. Can recall numbers to 10. Can express their age. Can recall some months of the year and days of the week. Can attempt to say and write the date. </a:t>
            </a:r>
            <a:endParaRPr lang="en-GB" sz="1400" dirty="0"/>
          </a:p>
        </p:txBody>
      </p:sp>
      <p:sp>
        <p:nvSpPr>
          <p:cNvPr id="14" name="TextBox 5">
            <a:extLst>
              <a:ext uri="{FF2B5EF4-FFF2-40B4-BE49-F238E27FC236}">
                <a16:creationId xmlns:a16="http://schemas.microsoft.com/office/drawing/2014/main" id="{E1A7A250-9F90-427E-B55D-1A44A03C7DEA}"/>
              </a:ext>
            </a:extLst>
          </p:cNvPr>
          <p:cNvSpPr txBox="1"/>
          <p:nvPr/>
        </p:nvSpPr>
        <p:spPr>
          <a:xfrm>
            <a:off x="245547" y="1738427"/>
            <a:ext cx="7148987" cy="3231654"/>
          </a:xfrm>
          <a:prstGeom prst="rect">
            <a:avLst/>
          </a:prstGeom>
          <a:noFill/>
          <a:ln w="38100">
            <a:solidFill>
              <a:srgbClr val="00AEEF"/>
            </a:solidFill>
          </a:ln>
        </p:spPr>
        <p:txBody>
          <a:bodyPr wrap="square"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GB" sz="1200" b="1" dirty="0">
                <a:latin typeface="Century Gothic" panose="020B0502020202020204" pitchFamily="34" charset="0"/>
              </a:rPr>
              <a:t>In this module:</a:t>
            </a:r>
          </a:p>
          <a:p>
            <a:r>
              <a:rPr lang="en-GB" sz="1200" dirty="0">
                <a:latin typeface="Century Gothic" panose="020B0502020202020204" pitchFamily="34" charset="0"/>
              </a:rPr>
              <a:t>This half term is a great opportunity to revisit some core language the children were introduced to in Autumn Term, and to introduce the children to an important celebration in France: carnival! </a:t>
            </a:r>
          </a:p>
          <a:p>
            <a:endParaRPr lang="en-GB" sz="1200" dirty="0">
              <a:latin typeface="Century Gothic" panose="020B0502020202020204" pitchFamily="34" charset="0"/>
            </a:endParaRPr>
          </a:p>
          <a:p>
            <a:r>
              <a:rPr lang="en-GB" sz="1200" dirty="0">
                <a:latin typeface="Century Gothic" panose="020B0502020202020204" pitchFamily="34" charset="0"/>
              </a:rPr>
              <a:t>Through songs, games and independent tasks, they will explore the following content, topics and language: </a:t>
            </a:r>
          </a:p>
          <a:p>
            <a:endParaRPr lang="en-GB" sz="1200" dirty="0">
              <a:latin typeface="Century Gothic" panose="020B0502020202020204" pitchFamily="34" charset="0"/>
            </a:endParaRPr>
          </a:p>
          <a:p>
            <a:r>
              <a:rPr lang="en-GB" sz="1200" b="1" dirty="0">
                <a:latin typeface="Century Gothic" panose="020B0502020202020204" pitchFamily="34" charset="0"/>
              </a:rPr>
              <a:t>Carnival and using numbers</a:t>
            </a:r>
            <a:endParaRPr lang="en-GB" sz="1200" dirty="0">
              <a:latin typeface="Century Gothic" panose="020B0502020202020204" pitchFamily="34" charset="0"/>
            </a:endParaRPr>
          </a:p>
          <a:p>
            <a:pPr marL="171450" indent="-171450">
              <a:buFontTx/>
              <a:buChar char="-"/>
            </a:pPr>
            <a:r>
              <a:rPr lang="en-GB" sz="1200" dirty="0">
                <a:latin typeface="Century Gothic" panose="020B0502020202020204" pitchFamily="34" charset="0"/>
              </a:rPr>
              <a:t>Cultural insight into Carnival in France</a:t>
            </a:r>
          </a:p>
          <a:p>
            <a:pPr marL="171450" indent="-171450">
              <a:buFontTx/>
              <a:buChar char="-"/>
            </a:pPr>
            <a:r>
              <a:rPr lang="en-GB" sz="1200" dirty="0">
                <a:latin typeface="Century Gothic" panose="020B0502020202020204" pitchFamily="34" charset="0"/>
              </a:rPr>
              <a:t>Opportunity to design a carnival mask</a:t>
            </a:r>
          </a:p>
          <a:p>
            <a:pPr marL="171450" indent="-171450">
              <a:buFontTx/>
              <a:buChar char="-"/>
            </a:pPr>
            <a:r>
              <a:rPr lang="en-GB" sz="1200" dirty="0">
                <a:latin typeface="Century Gothic" panose="020B0502020202020204" pitchFamily="34" charset="0"/>
              </a:rPr>
              <a:t>Revisiting numbers and playing number-themed games</a:t>
            </a:r>
          </a:p>
          <a:p>
            <a:pPr marL="171450" indent="-171450">
              <a:buFontTx/>
              <a:buChar char="-"/>
            </a:pPr>
            <a:r>
              <a:rPr lang="en-GB" sz="1200" dirty="0">
                <a:latin typeface="Century Gothic" panose="020B0502020202020204" pitchFamily="34" charset="0"/>
              </a:rPr>
              <a:t>Introduce the age question and answer</a:t>
            </a:r>
          </a:p>
          <a:p>
            <a:pPr marL="171450" indent="-171450">
              <a:buFontTx/>
              <a:buChar char="-"/>
            </a:pPr>
            <a:r>
              <a:rPr lang="en-GB" sz="1200" dirty="0">
                <a:latin typeface="Century Gothic" panose="020B0502020202020204" pitchFamily="34" charset="0"/>
              </a:rPr>
              <a:t>Revisit personal information</a:t>
            </a:r>
          </a:p>
          <a:p>
            <a:pPr marL="171450" indent="-171450">
              <a:buFontTx/>
              <a:buChar char="-"/>
            </a:pPr>
            <a:r>
              <a:rPr lang="en-GB" sz="1200" dirty="0">
                <a:latin typeface="Century Gothic" panose="020B0502020202020204" pitchFamily="34" charset="0"/>
              </a:rPr>
              <a:t>Ask and answer a range of questions</a:t>
            </a:r>
          </a:p>
          <a:p>
            <a:pPr marL="171450" indent="-171450">
              <a:buFontTx/>
              <a:buChar char="-"/>
            </a:pPr>
            <a:r>
              <a:rPr lang="en-GB" sz="1200" dirty="0">
                <a:latin typeface="Century Gothic" panose="020B0502020202020204" pitchFamily="34" charset="0"/>
              </a:rPr>
              <a:t>Revisit days and months to say and write the date</a:t>
            </a:r>
          </a:p>
          <a:p>
            <a:pPr marL="171450" indent="-171450">
              <a:buFontTx/>
              <a:buChar char="-"/>
            </a:pPr>
            <a:r>
              <a:rPr lang="en-GB" sz="1200" dirty="0">
                <a:latin typeface="Century Gothic" panose="020B0502020202020204" pitchFamily="34" charset="0"/>
              </a:rPr>
              <a:t>Finish with an Easter-themed lesson</a:t>
            </a:r>
          </a:p>
        </p:txBody>
      </p:sp>
      <p:sp>
        <p:nvSpPr>
          <p:cNvPr id="15" name="TextBox 8">
            <a:extLst>
              <a:ext uri="{FF2B5EF4-FFF2-40B4-BE49-F238E27FC236}">
                <a16:creationId xmlns:a16="http://schemas.microsoft.com/office/drawing/2014/main" id="{62446484-3D5F-4B8F-BDB7-132DCAA48395}"/>
              </a:ext>
            </a:extLst>
          </p:cNvPr>
          <p:cNvSpPr txBox="1"/>
          <p:nvPr/>
        </p:nvSpPr>
        <p:spPr>
          <a:xfrm>
            <a:off x="7889358" y="4862413"/>
            <a:ext cx="4057094" cy="338554"/>
          </a:xfrm>
          <a:prstGeom prst="rect">
            <a:avLst/>
          </a:prstGeom>
          <a:noFill/>
          <a:ln w="38100">
            <a:solidFill>
              <a:srgbClr val="21B413"/>
            </a:solidFill>
          </a:ln>
        </p:spPr>
        <p:txBody>
          <a:bodyPr wrap="square"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GB" sz="1600" dirty="0">
                <a:latin typeface="Century Gothic" panose="020B0502020202020204" pitchFamily="34" charset="0"/>
                <a:hlinkClick r:id="rId2"/>
              </a:rPr>
              <a:t>Examples of other schools’ work</a:t>
            </a:r>
            <a:endParaRPr lang="en-GB" sz="1600" dirty="0">
              <a:latin typeface="Century Gothic" panose="020B0502020202020204" pitchFamily="34" charset="0"/>
            </a:endParaRPr>
          </a:p>
        </p:txBody>
      </p:sp>
      <p:pic>
        <p:nvPicPr>
          <p:cNvPr id="3" name="Picture 2" descr="A picture containing drawing, food&#10;&#10;Description automatically generated">
            <a:extLst>
              <a:ext uri="{FF2B5EF4-FFF2-40B4-BE49-F238E27FC236}">
                <a16:creationId xmlns:a16="http://schemas.microsoft.com/office/drawing/2014/main" id="{1DDB3E9F-92BD-4F83-97FF-9C63991C2E4A}"/>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432369" y="6219295"/>
            <a:ext cx="1327262" cy="627267"/>
          </a:xfrm>
          <a:prstGeom prst="rect">
            <a:avLst/>
          </a:prstGeom>
        </p:spPr>
      </p:pic>
      <p:pic>
        <p:nvPicPr>
          <p:cNvPr id="16" name="Picture 15" descr="A picture containing drawing&#10;&#10;Description automatically generated">
            <a:extLst>
              <a:ext uri="{FF2B5EF4-FFF2-40B4-BE49-F238E27FC236}">
                <a16:creationId xmlns:a16="http://schemas.microsoft.com/office/drawing/2014/main" id="{FC9D190F-9F26-4B67-B01D-54B7A207BA0C}"/>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8688373" y="410334"/>
            <a:ext cx="1081687" cy="721124"/>
          </a:xfrm>
          <a:prstGeom prst="rect">
            <a:avLst/>
          </a:prstGeom>
        </p:spPr>
      </p:pic>
      <p:pic>
        <p:nvPicPr>
          <p:cNvPr id="7" name="Picture 6" descr="A picture containing food, drawing&#10;&#10;Description automatically generated">
            <a:extLst>
              <a:ext uri="{FF2B5EF4-FFF2-40B4-BE49-F238E27FC236}">
                <a16:creationId xmlns:a16="http://schemas.microsoft.com/office/drawing/2014/main" id="{8EADAE55-01EC-41AC-9C0D-A28D14A68DF1}"/>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10971953" y="272100"/>
            <a:ext cx="859358" cy="859358"/>
          </a:xfrm>
          <a:prstGeom prst="rect">
            <a:avLst/>
          </a:prstGeom>
        </p:spPr>
      </p:pic>
    </p:spTree>
    <p:extLst>
      <p:ext uri="{BB962C8B-B14F-4D97-AF65-F5344CB8AC3E}">
        <p14:creationId xmlns:p14="http://schemas.microsoft.com/office/powerpoint/2010/main" val="4172752275"/>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321</TotalTime>
  <Words>246</Words>
  <Application>Microsoft Office PowerPoint</Application>
  <PresentationFormat>Widescreen</PresentationFormat>
  <Paragraphs>27</Paragraphs>
  <Slides>1</Slides>
  <Notes>0</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1</vt:i4>
      </vt:variant>
    </vt:vector>
  </HeadingPairs>
  <TitlesOfParts>
    <vt:vector size="7" baseType="lpstr">
      <vt:lpstr>Arial</vt:lpstr>
      <vt:lpstr>Calibri</vt:lpstr>
      <vt:lpstr>Calibri Light</vt:lpstr>
      <vt:lpstr>Century Gothic</vt:lpstr>
      <vt:lpstr>Times New Roman</vt:lpstr>
      <vt:lpstr>Office Theme</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Janet Lloyd</dc:creator>
  <cp:lastModifiedBy>S Sanders</cp:lastModifiedBy>
  <cp:revision>51</cp:revision>
  <cp:lastPrinted>2019-02-25T10:36:43Z</cp:lastPrinted>
  <dcterms:created xsi:type="dcterms:W3CDTF">2019-02-25T10:25:29Z</dcterms:created>
  <dcterms:modified xsi:type="dcterms:W3CDTF">2023-01-26T17:14:40Z</dcterms:modified>
</cp:coreProperties>
</file>