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86" d="100"/>
          <a:sy n="86" d="100"/>
        </p:scale>
        <p:origin x="5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29/01/2023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29/01/2023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29/01/2023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29/01/2023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525232521"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Click2Teach Medium Term Plan: </a:t>
            </a:r>
          </a:p>
          <a:p>
            <a:r>
              <a:rPr lang="en-GB" sz="2400" b="1" dirty="0">
                <a:solidFill>
                  <a:srgbClr val="8A095B"/>
                </a:solidFill>
                <a:latin typeface="Century Gothic" panose="020B0502020202020204" pitchFamily="34" charset="0"/>
              </a:rPr>
              <a:t>Stage 1 Summer 2 French</a:t>
            </a:r>
          </a:p>
        </p:txBody>
      </p:sp>
      <p:sp>
        <p:nvSpPr>
          <p:cNvPr id="9" name="TextBox 8"/>
          <p:cNvSpPr txBox="1"/>
          <p:nvPr/>
        </p:nvSpPr>
        <p:spPr>
          <a:xfrm>
            <a:off x="7921067" y="1165433"/>
            <a:ext cx="4057095" cy="3785652"/>
          </a:xfrm>
          <a:prstGeom prst="rect">
            <a:avLst/>
          </a:prstGeom>
          <a:noFill/>
          <a:ln w="38100">
            <a:solidFill>
              <a:srgbClr val="FF0000"/>
            </a:solidFill>
          </a:ln>
        </p:spPr>
        <p:txBody>
          <a:bodyPr wrap="square" rtlCol="0">
            <a:spAutoFit/>
          </a:bodyPr>
          <a:lstStyle/>
          <a:p>
            <a:r>
              <a:rPr lang="en-GB" sz="1600" b="1" dirty="0">
                <a:latin typeface="Century Gothic" panose="020B0502020202020204" pitchFamily="34" charset="0"/>
              </a:rPr>
              <a:t>Learning Objective for each lesson:</a:t>
            </a:r>
            <a:endParaRPr lang="en-GB" sz="1600" dirty="0">
              <a:latin typeface="Century Gothic" panose="020B0502020202020204" pitchFamily="34" charset="0"/>
            </a:endParaRPr>
          </a:p>
          <a:p>
            <a:pPr marL="342900" indent="-342900">
              <a:buAutoNum type="arabicParenR"/>
            </a:pPr>
            <a:r>
              <a:rPr lang="en-GB" sz="1600" dirty="0">
                <a:latin typeface="Century Gothic" panose="020B0502020202020204" pitchFamily="34" charset="0"/>
              </a:rPr>
              <a:t>I can name and label food and drink items to take to a picnic</a:t>
            </a:r>
          </a:p>
          <a:p>
            <a:pPr marL="342900" indent="-342900">
              <a:buAutoNum type="arabicParenR"/>
            </a:pPr>
            <a:r>
              <a:rPr lang="en-GB" sz="1600" dirty="0">
                <a:latin typeface="Century Gothic" panose="020B0502020202020204" pitchFamily="34" charset="0"/>
              </a:rPr>
              <a:t>I can listen to, read and understand a picnic story</a:t>
            </a:r>
          </a:p>
          <a:p>
            <a:pPr marL="342900" indent="-342900">
              <a:buAutoNum type="arabicParenR"/>
            </a:pPr>
            <a:r>
              <a:rPr lang="en-GB" sz="1600" dirty="0">
                <a:latin typeface="Century Gothic" panose="020B0502020202020204" pitchFamily="34" charset="0"/>
              </a:rPr>
              <a:t>I can write phrases to build my own picnic story</a:t>
            </a:r>
          </a:p>
          <a:p>
            <a:pPr marL="342900" indent="-342900">
              <a:buAutoNum type="arabicParenR"/>
            </a:pPr>
            <a:r>
              <a:rPr lang="en-GB" sz="1600" dirty="0">
                <a:latin typeface="Century Gothic" panose="020B0502020202020204" pitchFamily="34" charset="0"/>
              </a:rPr>
              <a:t>I can understand familiar vocabulary and use the phrase ‘I live in…’</a:t>
            </a:r>
          </a:p>
          <a:p>
            <a:pPr marL="342900" indent="-342900">
              <a:buAutoNum type="arabicParenR"/>
            </a:pPr>
            <a:r>
              <a:rPr lang="en-GB" sz="1600" dirty="0">
                <a:latin typeface="Century Gothic" panose="020B0502020202020204" pitchFamily="34" charset="0"/>
              </a:rPr>
              <a:t>I can ask the question ‘Where do you live?’ and understand the answer</a:t>
            </a:r>
          </a:p>
          <a:p>
            <a:pPr marL="342900" indent="-342900">
              <a:buAutoNum type="arabicParenR"/>
            </a:pPr>
            <a:r>
              <a:rPr lang="en-GB" sz="1600" dirty="0">
                <a:latin typeface="Century Gothic" panose="020B0502020202020204" pitchFamily="34" charset="0"/>
              </a:rPr>
              <a:t>I can apply language detective skills to learn another language</a:t>
            </a:r>
          </a:p>
        </p:txBody>
      </p:sp>
      <p:sp>
        <p:nvSpPr>
          <p:cNvPr id="11" name="Rectangle 10"/>
          <p:cNvSpPr/>
          <p:nvPr/>
        </p:nvSpPr>
        <p:spPr>
          <a:xfrm>
            <a:off x="347325" y="6368773"/>
            <a:ext cx="4128053" cy="369332"/>
          </a:xfrm>
          <a:prstGeom prst="rect">
            <a:avLst/>
          </a:prstGeom>
        </p:spPr>
        <p:txBody>
          <a:bodyPr wrap="non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 Primary Languages Network 2020</a:t>
            </a:r>
            <a:endParaRPr lang="en-GB" dirty="0">
              <a:latin typeface="Century Gothic" panose="020B0502020202020204" pitchFamily="34" charset="0"/>
            </a:endParaRPr>
          </a:p>
        </p:txBody>
      </p:sp>
      <p:sp>
        <p:nvSpPr>
          <p:cNvPr id="13" name="TextBox 12"/>
          <p:cNvSpPr txBox="1"/>
          <p:nvPr/>
        </p:nvSpPr>
        <p:spPr>
          <a:xfrm>
            <a:off x="347325" y="5419840"/>
            <a:ext cx="11693116" cy="523220"/>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remember, say and recognise 6 colours and numbers to 15</a:t>
            </a:r>
            <a:r>
              <a:rPr lang="en-GB" sz="1400" dirty="0"/>
              <a:t>. </a:t>
            </a:r>
            <a:r>
              <a:rPr lang="en-GB" sz="1400" dirty="0">
                <a:latin typeface="Century Gothic" panose="020B0502020202020204" pitchFamily="34" charset="0"/>
              </a:rPr>
              <a:t>Can ask the question where do you live and give an answer.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347325" y="1176144"/>
            <a:ext cx="7451939" cy="4154984"/>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latin typeface="Century Gothic" panose="020B0502020202020204" pitchFamily="34" charset="0"/>
              </a:rPr>
              <a:t>In this module:</a:t>
            </a:r>
          </a:p>
          <a:p>
            <a:r>
              <a:rPr lang="en-GB" sz="1200" dirty="0">
                <a:latin typeface="Century Gothic" panose="020B0502020202020204" pitchFamily="34" charset="0"/>
              </a:rPr>
              <a:t>This half term the children will start with a picnic theme, learning the nouns for picnic foods and drinks and possible locations for a picnic. The children will then follow a story about a picnic and use the structure to adapt and write their own story. </a:t>
            </a:r>
          </a:p>
          <a:p>
            <a:r>
              <a:rPr lang="en-GB" sz="1200" dirty="0">
                <a:latin typeface="Century Gothic" panose="020B0502020202020204" pitchFamily="34" charset="0"/>
              </a:rPr>
              <a:t>The children will go on to explore the map of France, learning the question ‘where do you live?’ and the response ‘I live in…’ in French, and recapping other personal information questions and answers.</a:t>
            </a:r>
          </a:p>
          <a:p>
            <a:r>
              <a:rPr lang="en-GB" sz="1200" dirty="0">
                <a:latin typeface="Century Gothic" panose="020B0502020202020204" pitchFamily="34" charset="0"/>
              </a:rPr>
              <a:t>Finally, in the final lesson for Summer 2, the children will have an opportunity to use their language detective skills to experience a lesson learning another language! In Stage 1 the children will try a lesson of Spanish.  </a:t>
            </a:r>
          </a:p>
          <a:p>
            <a:endParaRPr lang="en-GB" sz="1200" dirty="0">
              <a:latin typeface="Century Gothic" panose="020B0502020202020204" pitchFamily="34" charset="0"/>
            </a:endParaRPr>
          </a:p>
          <a:p>
            <a:r>
              <a:rPr lang="en-GB" sz="1200" b="1" dirty="0">
                <a:latin typeface="Century Gothic" panose="020B0502020202020204" pitchFamily="34" charset="0"/>
              </a:rPr>
              <a:t>Going on a picnic</a:t>
            </a:r>
            <a:endParaRPr lang="en-GB" sz="1200" dirty="0">
              <a:latin typeface="Century Gothic" panose="020B0502020202020204" pitchFamily="34" charset="0"/>
            </a:endParaRPr>
          </a:p>
          <a:p>
            <a:pPr marL="171450" indent="-171450">
              <a:buFontTx/>
              <a:buChar char="-"/>
            </a:pPr>
            <a:r>
              <a:rPr lang="en-GB" sz="1200" dirty="0">
                <a:latin typeface="Century Gothic" panose="020B0502020202020204" pitchFamily="34" charset="0"/>
              </a:rPr>
              <a:t>Explore nouns for picnic items</a:t>
            </a:r>
          </a:p>
          <a:p>
            <a:pPr marL="171450" indent="-171450">
              <a:buFontTx/>
              <a:buChar char="-"/>
            </a:pPr>
            <a:r>
              <a:rPr lang="en-GB" sz="1200" dirty="0">
                <a:latin typeface="Century Gothic" panose="020B0502020202020204" pitchFamily="34" charset="0"/>
              </a:rPr>
              <a:t>Explore possible locations for a picnic</a:t>
            </a:r>
          </a:p>
          <a:p>
            <a:pPr marL="171450" indent="-171450">
              <a:buFontTx/>
              <a:buChar char="-"/>
            </a:pPr>
            <a:r>
              <a:rPr lang="en-GB" sz="1200" dirty="0">
                <a:latin typeface="Century Gothic" panose="020B0502020202020204" pitchFamily="34" charset="0"/>
              </a:rPr>
              <a:t>Follow a story about a picnic, revisiting colours and numbers</a:t>
            </a:r>
          </a:p>
          <a:p>
            <a:pPr marL="171450" indent="-171450">
              <a:buFontTx/>
              <a:buChar char="-"/>
            </a:pPr>
            <a:r>
              <a:rPr lang="en-GB" sz="1200" dirty="0">
                <a:latin typeface="Century Gothic" panose="020B0502020202020204" pitchFamily="34" charset="0"/>
              </a:rPr>
              <a:t>Build own picnic story</a:t>
            </a:r>
          </a:p>
          <a:p>
            <a:endParaRPr lang="en-GB" sz="1200" dirty="0">
              <a:latin typeface="Century Gothic" panose="020B0502020202020204" pitchFamily="34" charset="0"/>
            </a:endParaRPr>
          </a:p>
          <a:p>
            <a:r>
              <a:rPr lang="en-GB" sz="1200" b="1" dirty="0">
                <a:latin typeface="Century Gothic" panose="020B0502020202020204" pitchFamily="34" charset="0"/>
              </a:rPr>
              <a:t>Aliens in France</a:t>
            </a:r>
            <a:endParaRPr lang="en-GB" sz="1200" dirty="0">
              <a:latin typeface="Century Gothic" panose="020B0502020202020204" pitchFamily="34" charset="0"/>
            </a:endParaRPr>
          </a:p>
          <a:p>
            <a:pPr marL="171450" indent="-171450">
              <a:buFontTx/>
              <a:buChar char="-"/>
            </a:pPr>
            <a:r>
              <a:rPr lang="en-GB" sz="1200" dirty="0">
                <a:latin typeface="Century Gothic" panose="020B0502020202020204" pitchFamily="34" charset="0"/>
              </a:rPr>
              <a:t>Explore map of France</a:t>
            </a:r>
          </a:p>
          <a:p>
            <a:pPr marL="171450" indent="-171450">
              <a:buFontTx/>
              <a:buChar char="-"/>
            </a:pPr>
            <a:r>
              <a:rPr lang="en-GB" sz="1200" dirty="0">
                <a:latin typeface="Century Gothic" panose="020B0502020202020204" pitchFamily="34" charset="0"/>
              </a:rPr>
              <a:t>Ask ‘where do you live?’ and answer ‘I live in..’ in French</a:t>
            </a:r>
          </a:p>
          <a:p>
            <a:pPr marL="171450" indent="-171450">
              <a:buFontTx/>
              <a:buChar char="-"/>
            </a:pPr>
            <a:r>
              <a:rPr lang="en-GB" sz="1200" dirty="0">
                <a:latin typeface="Century Gothic" panose="020B0502020202020204" pitchFamily="34" charset="0"/>
              </a:rPr>
              <a:t>Revisit personal information questions and answers</a:t>
            </a:r>
          </a:p>
          <a:p>
            <a:pPr marL="171450" indent="-171450">
              <a:buFontTx/>
              <a:buChar char="-"/>
            </a:pPr>
            <a:r>
              <a:rPr lang="en-GB" sz="1200" dirty="0">
                <a:latin typeface="Century Gothic" panose="020B0502020202020204" pitchFamily="34" charset="0"/>
              </a:rPr>
              <a:t>- Experience a lesson in another language: Spanish!</a:t>
            </a:r>
          </a:p>
        </p:txBody>
      </p:sp>
      <p:sp>
        <p:nvSpPr>
          <p:cNvPr id="15" name="TextBox 8">
            <a:extLst>
              <a:ext uri="{FF2B5EF4-FFF2-40B4-BE49-F238E27FC236}">
                <a16:creationId xmlns:a16="http://schemas.microsoft.com/office/drawing/2014/main" id="{62446484-3D5F-4B8F-BDB7-132DCAA48395}"/>
              </a:ext>
            </a:extLst>
          </p:cNvPr>
          <p:cNvSpPr txBox="1"/>
          <p:nvPr/>
        </p:nvSpPr>
        <p:spPr>
          <a:xfrm>
            <a:off x="7921067" y="5027672"/>
            <a:ext cx="4057094"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Century Gothic" panose="020B0502020202020204" pitchFamily="34" charset="0"/>
                <a:hlinkClick r:id="rId2"/>
              </a:rPr>
              <a:t>Examples of other schools’ work</a:t>
            </a:r>
            <a:endParaRPr lang="en-GB" sz="1600" dirty="0">
              <a:latin typeface="Century Gothic" panose="020B0502020202020204" pitchFamily="34" charset="0"/>
            </a:endParaRPr>
          </a:p>
        </p:txBody>
      </p:sp>
      <p:pic>
        <p:nvPicPr>
          <p:cNvPr id="3" name="Picture 2" descr="A picture containing drawing, food&#10;&#10;Description automatically generated">
            <a:extLst>
              <a:ext uri="{FF2B5EF4-FFF2-40B4-BE49-F238E27FC236}">
                <a16:creationId xmlns:a16="http://schemas.microsoft.com/office/drawing/2014/main" id="{1DDB3E9F-92BD-4F83-97FF-9C63991C2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2369" y="6219295"/>
            <a:ext cx="1327262" cy="627267"/>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FC9D190F-9F26-4B67-B01D-54B7A207B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8373" y="410334"/>
            <a:ext cx="1081687" cy="721124"/>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8EADAE55-01EC-41AC-9C0D-A28D14A68D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1953" y="272100"/>
            <a:ext cx="859358" cy="85935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390</TotalTime>
  <Words>335</Words>
  <Application>Microsoft Office PowerPoint</Application>
  <PresentationFormat>Widescreen</PresentationFormat>
  <Paragraphs>29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S Sanders</cp:lastModifiedBy>
  <cp:revision>56</cp:revision>
  <cp:lastPrinted>2019-02-25T10:36:43Z</cp:lastPrinted>
  <dcterms:created xsi:type="dcterms:W3CDTF">2019-02-25T10:25:29Z</dcterms:created>
  <dcterms:modified xsi:type="dcterms:W3CDTF">2023-01-29T09:56:38Z</dcterms:modified>
</cp:coreProperties>
</file>