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6"/>
  </p:notesMasterIdLst>
  <p:sldIdLst>
    <p:sldId id="257" r:id="rId2"/>
    <p:sldId id="258" r:id="rId3"/>
    <p:sldId id="259" r:id="rId4"/>
    <p:sldId id="262" r:id="rId5"/>
    <p:sldId id="264" r:id="rId6"/>
    <p:sldId id="260" r:id="rId7"/>
    <p:sldId id="265" r:id="rId8"/>
    <p:sldId id="261" r:id="rId9"/>
    <p:sldId id="274" r:id="rId10"/>
    <p:sldId id="278" r:id="rId11"/>
    <p:sldId id="292" r:id="rId12"/>
    <p:sldId id="296" r:id="rId13"/>
    <p:sldId id="276" r:id="rId14"/>
    <p:sldId id="279" r:id="rId15"/>
    <p:sldId id="277" r:id="rId16"/>
    <p:sldId id="280" r:id="rId17"/>
    <p:sldId id="291" r:id="rId18"/>
    <p:sldId id="295" r:id="rId19"/>
    <p:sldId id="272" r:id="rId20"/>
    <p:sldId id="271" r:id="rId21"/>
    <p:sldId id="281" r:id="rId22"/>
    <p:sldId id="270" r:id="rId23"/>
    <p:sldId id="286" r:id="rId24"/>
    <p:sldId id="283" r:id="rId25"/>
    <p:sldId id="282" r:id="rId26"/>
    <p:sldId id="284" r:id="rId27"/>
    <p:sldId id="285" r:id="rId28"/>
    <p:sldId id="287" r:id="rId29"/>
    <p:sldId id="288" r:id="rId30"/>
    <p:sldId id="289" r:id="rId31"/>
    <p:sldId id="293" r:id="rId32"/>
    <p:sldId id="290" r:id="rId33"/>
    <p:sldId id="294" r:id="rId34"/>
    <p:sldId id="266" r:id="rId35"/>
  </p:sldIdLst>
  <p:sldSz cx="6119813" cy="4319588"/>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14" autoAdjust="0"/>
    <p:restoredTop sz="94676"/>
  </p:normalViewPr>
  <p:slideViewPr>
    <p:cSldViewPr snapToGrid="0">
      <p:cViewPr varScale="1">
        <p:scale>
          <a:sx n="167" d="100"/>
          <a:sy n="167" d="100"/>
        </p:scale>
        <p:origin x="1728"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02075" y="0"/>
            <a:ext cx="2984500" cy="501650"/>
          </a:xfrm>
          <a:prstGeom prst="rect">
            <a:avLst/>
          </a:prstGeom>
        </p:spPr>
        <p:txBody>
          <a:bodyPr vert="horz" lIns="91440" tIns="45720" rIns="91440" bIns="45720" rtlCol="0"/>
          <a:lstStyle>
            <a:lvl1pPr algn="r">
              <a:defRPr sz="1200"/>
            </a:lvl1pPr>
          </a:lstStyle>
          <a:p>
            <a:fld id="{3A343CBE-B437-4AD3-956D-C9D71025FBE9}" type="datetimeFigureOut">
              <a:rPr lang="en-GB" smtClean="0"/>
              <a:t>06/07/2026</a:t>
            </a:fld>
            <a:endParaRPr lang="en-GB"/>
          </a:p>
        </p:txBody>
      </p:sp>
      <p:sp>
        <p:nvSpPr>
          <p:cNvPr id="4" name="Slide Image Placeholder 3"/>
          <p:cNvSpPr>
            <a:spLocks noGrp="1" noRot="1" noChangeAspect="1"/>
          </p:cNvSpPr>
          <p:nvPr>
            <p:ph type="sldImg" idx="2"/>
          </p:nvPr>
        </p:nvSpPr>
        <p:spPr>
          <a:xfrm>
            <a:off x="1049338" y="1252538"/>
            <a:ext cx="4789487" cy="33813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8975" y="4821238"/>
            <a:ext cx="5510213" cy="394493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7063"/>
            <a:ext cx="2984500" cy="50165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02075" y="9517063"/>
            <a:ext cx="2984500" cy="501650"/>
          </a:xfrm>
          <a:prstGeom prst="rect">
            <a:avLst/>
          </a:prstGeom>
        </p:spPr>
        <p:txBody>
          <a:bodyPr vert="horz" lIns="91440" tIns="45720" rIns="91440" bIns="45720" rtlCol="0" anchor="b"/>
          <a:lstStyle>
            <a:lvl1pPr algn="r">
              <a:defRPr sz="1200"/>
            </a:lvl1pPr>
          </a:lstStyle>
          <a:p>
            <a:fld id="{2CDF9146-FAD1-4874-AD01-EB569F73232A}" type="slidenum">
              <a:rPr lang="en-GB" smtClean="0"/>
              <a:t>‹#›</a:t>
            </a:fld>
            <a:endParaRPr lang="en-GB"/>
          </a:p>
        </p:txBody>
      </p:sp>
    </p:spTree>
    <p:extLst>
      <p:ext uri="{BB962C8B-B14F-4D97-AF65-F5344CB8AC3E}">
        <p14:creationId xmlns:p14="http://schemas.microsoft.com/office/powerpoint/2010/main" val="2907806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DF9146-FAD1-4874-AD01-EB569F73232A}" type="slidenum">
              <a:rPr lang="en-GB" smtClean="0"/>
              <a:t>7</a:t>
            </a:fld>
            <a:endParaRPr lang="en-GB"/>
          </a:p>
        </p:txBody>
      </p:sp>
    </p:spTree>
    <p:extLst>
      <p:ext uri="{BB962C8B-B14F-4D97-AF65-F5344CB8AC3E}">
        <p14:creationId xmlns:p14="http://schemas.microsoft.com/office/powerpoint/2010/main" val="15720257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afpe.org.uk/page/About_the_Primary_PE_and_SportPremium" TargetMode="External"/><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hyperlink" Target="https://www.gov.uk/government/publications/pe-and-sport-premium-conditions-of-grant-2024-to-2025?utm_source=chatgpt.com" TargetMode="External"/><Relationship Id="rId5" Type="http://schemas.openxmlformats.org/officeDocument/2006/relationships/hyperlink" Target="https://www.gov.uk/guidance/pe-and-sport-premium-for-primary-schools" TargetMode="External"/><Relationship Id="rId4" Type="http://schemas.openxmlformats.org/officeDocument/2006/relationships/hyperlink" Target="https://www.gov.uk/guidance/complete-the-pe-and-sport-premium-expenditure-reporting-return?utm_source=chatgpt.com"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assets.publishing.service.gov.uk/media/5e7cd4b486650c7440889ff2/Guidance_to_increase_physical_activity_among_children_and_young_people_in_schools_and_colleges.pdf"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63646"/>
            <a:ext cx="5695149"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reporting return.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can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upload</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data</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(including</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swimming) from this template onto this platform once it becomes accessible.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Before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how</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going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for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should</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reflect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and evaluate the impact of your use of you PE and sport premium funding in 2024/25.</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should 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evaluation</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of</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last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to help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what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 year, how you will do it, and what impact you expect it to have. </a:t>
            </a: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 Useful Links:</a:t>
            </a:r>
          </a:p>
          <a:p>
            <a:pPr marR="312420">
              <a:lnSpc>
                <a:spcPct val="124000"/>
              </a:lnSpc>
              <a:spcBef>
                <a:spcPts val="5"/>
              </a:spcBef>
              <a:buNone/>
            </a:pPr>
            <a:r>
              <a:rPr lang="en-GB" sz="900" dirty="0">
                <a:hlinkClick r:id="rId3"/>
              </a:rPr>
              <a:t>Advice on Primary PE and Sport Premium - Association for Physical Education</a:t>
            </a:r>
            <a:r>
              <a:rPr lang="en-GB" sz="900" dirty="0"/>
              <a:t> – to download this document</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Complete the PE and sport premium expenditure reporting return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PE and sport premium for primary schools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6"/>
              </a:rPr>
              <a:t>PE and sport premium: conditions of grant 2024 to 2025 -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i="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dirty="0"/>
              <a:t>Remember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533526243"/>
              </p:ext>
            </p:extLst>
          </p:nvPr>
        </p:nvGraphicFramePr>
        <p:xfrm>
          <a:off x="241824" y="635438"/>
          <a:ext cx="5684413" cy="3487607"/>
        </p:xfrm>
        <a:graphic>
          <a:graphicData uri="http://schemas.openxmlformats.org/drawingml/2006/table">
            <a:tbl>
              <a:tblPr firstRow="1" bandRow="1">
                <a:tableStyleId>{5C22544A-7EE6-4342-B048-85BDC9FD1C3A}</a:tableStyleId>
              </a:tblPr>
              <a:tblGrid>
                <a:gridCol w="1759750">
                  <a:extLst>
                    <a:ext uri="{9D8B030D-6E8A-4147-A177-3AD203B41FA5}">
                      <a16:colId xmlns:a16="http://schemas.microsoft.com/office/drawing/2014/main" val="1397519339"/>
                    </a:ext>
                  </a:extLst>
                </a:gridCol>
                <a:gridCol w="2066369">
                  <a:extLst>
                    <a:ext uri="{9D8B030D-6E8A-4147-A177-3AD203B41FA5}">
                      <a16:colId xmlns:a16="http://schemas.microsoft.com/office/drawing/2014/main" val="279180329"/>
                    </a:ext>
                  </a:extLst>
                </a:gridCol>
                <a:gridCol w="1858294">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700" dirty="0">
                          <a:solidFill>
                            <a:schemeClr val="accent1"/>
                          </a:solidFill>
                          <a:latin typeface="Calibri" panose="020F0502020204030204" pitchFamily="34" charset="0"/>
                          <a:cs typeface="Calibri" panose="020F0502020204030204" pitchFamily="34" charset="0"/>
                        </a:rPr>
                        <a:t>45% of Year 6 pupils can swim 25m.</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The swimming teachers tracked the children’s progress poolside and assessed them against specific skills and requirements. This information was used to determine how many</a:t>
                      </a:r>
                      <a:r>
                        <a:rPr lang="en-GB" sz="700" kern="1200" dirty="0">
                          <a:solidFill>
                            <a:schemeClr val="dk1"/>
                          </a:solidFill>
                          <a:effectLst/>
                          <a:latin typeface="+mn-lt"/>
                          <a:ea typeface="+mn-ea"/>
                          <a:cs typeface="+mn-cs"/>
                        </a:rPr>
                        <a:t> children needed further intervention. After intervention the percentage went up from 38% to 45%.</a:t>
                      </a:r>
                    </a:p>
                    <a:p>
                      <a:pPr algn="just"/>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this data to be higher and ultimately reach the Government target of 100%</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Using the swimming teachers’ assessment record it was clear that some children were taught at a lower level than they could have started at the beginning of the intervention. This would have slowed their progress.</a:t>
                      </a:r>
                    </a:p>
                    <a:p>
                      <a:pPr algn="just"/>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700" dirty="0">
                          <a:solidFill>
                            <a:schemeClr val="accent1"/>
                          </a:solidFill>
                          <a:latin typeface="Calibri" panose="020F0502020204030204" pitchFamily="34" charset="0"/>
                          <a:cs typeface="Calibri" panose="020F0502020204030204" pitchFamily="34" charset="0"/>
                        </a:rPr>
                        <a:t>45% of Year 6 pupils can use a range of strokes effectively</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The swimming teachers tracked the children’s progress poolside and assessed them against specific skills and requirements. This information was used to determine how many</a:t>
                      </a:r>
                      <a:r>
                        <a:rPr lang="en-GB" sz="700" kern="1200" dirty="0">
                          <a:solidFill>
                            <a:schemeClr val="dk1"/>
                          </a:solidFill>
                          <a:effectLst/>
                          <a:latin typeface="+mn-lt"/>
                          <a:ea typeface="+mn-ea"/>
                          <a:cs typeface="+mn-cs"/>
                        </a:rPr>
                        <a:t> children needed further intervention. After intervention the percentage went up from 38% to 45%.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this data to be higher and ultimately reach the Government target of 100%</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Using the swimming teachers’ assessment record it was clear that some children were taught at a lower level than they could have started at the beginning of the intervention. This would have slowed their progress.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700" dirty="0">
                          <a:solidFill>
                            <a:schemeClr val="accent1"/>
                          </a:solidFill>
                          <a:latin typeface="Calibri" panose="020F0502020204030204" pitchFamily="34" charset="0"/>
                          <a:cs typeface="Calibri" panose="020F0502020204030204" pitchFamily="34" charset="0"/>
                        </a:rPr>
                        <a:t>77% of Year 6 pupils can perform safe self-rescue</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The swimming teachers tracked the children’s progress poolside and assessed them against specific skills and requirements. This information was used to determine how many</a:t>
                      </a:r>
                      <a:r>
                        <a:rPr lang="en-GB" sz="700" kern="1200" dirty="0">
                          <a:solidFill>
                            <a:schemeClr val="dk1"/>
                          </a:solidFill>
                          <a:effectLst/>
                          <a:latin typeface="+mn-lt"/>
                          <a:ea typeface="+mn-ea"/>
                          <a:cs typeface="+mn-cs"/>
                        </a:rPr>
                        <a:t> children needed further intervention. After intervention the percentage went up from 70% to 75%.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this data to be higher and ultimately reach the Government target of 100%</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Using the swimming teachers’ assessment record it was clear that some children were taught at a lower level than they could have started at the beginning of the intervention. This would have slowed their progress.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5164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398100209"/>
              </p:ext>
            </p:extLst>
          </p:nvPr>
        </p:nvGraphicFramePr>
        <p:xfrm>
          <a:off x="241825" y="283020"/>
          <a:ext cx="5530128" cy="40081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‘Inspire Together’ SPAN</a:t>
                      </a:r>
                    </a:p>
                    <a:p>
                      <a:pPr algn="just"/>
                      <a:r>
                        <a:rPr lang="en-US" sz="700" kern="1200" dirty="0">
                          <a:solidFill>
                            <a:schemeClr val="dk1"/>
                          </a:solidFill>
                          <a:effectLst/>
                          <a:latin typeface="+mn-lt"/>
                          <a:ea typeface="+mn-ea"/>
                          <a:cs typeface="+mn-cs"/>
                        </a:rPr>
                        <a:t>Certain staff were asked to attend certain ‘Develop’ events. These events target inequalities, giving young people opportunities to learn and develop character such as confidence, self-belief, determination and resilience and they give everyone a chance through the support and learning delivered. These events also focused on improving their skills in a fun, safe, supportive environment that had key values at its core and encourages a lifelong love of movement.</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Those teachers who had not had the opportunity to observe the delivery of a ‘Develop’ event or who had a particular interest in the focus sport were selected so that they could receive CPD.</a:t>
                      </a:r>
                      <a:endParaRPr lang="en-GB" sz="1134" kern="1200" dirty="0">
                        <a:solidFill>
                          <a:schemeClr val="dk1"/>
                        </a:solidFill>
                        <a:effectLst/>
                        <a:latin typeface="+mn-lt"/>
                        <a:ea typeface="+mn-ea"/>
                        <a:cs typeface="+mn-cs"/>
                      </a:endParaRPr>
                    </a:p>
                    <a:p>
                      <a:pPr algn="just"/>
                      <a:endParaRPr lang="en-GB" sz="700" kern="1200" dirty="0">
                        <a:solidFill>
                          <a:schemeClr val="dk1"/>
                        </a:solidFill>
                        <a:effectLst/>
                        <a:latin typeface="+mn-lt"/>
                        <a:ea typeface="+mn-ea"/>
                        <a:cs typeface="+mn-cs"/>
                      </a:endParaRPr>
                    </a:p>
                    <a:p>
                      <a:pPr algn="just"/>
                      <a:r>
                        <a:rPr lang="en-US" sz="700" kern="1200" dirty="0">
                          <a:solidFill>
                            <a:schemeClr val="dk1"/>
                          </a:solidFill>
                          <a:effectLst/>
                          <a:latin typeface="+mn-lt"/>
                          <a:ea typeface="+mn-ea"/>
                          <a:cs typeface="+mn-cs"/>
                        </a:rPr>
                        <a:t>Staff who attended these events then ran a similar festival back at school for the entire year group as they had observed the delivery of the events and how to help children to develop certain skills.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KS2 staff were able to deliver one intra school develop event. This year the target would be for two events each focusing on a different aspect of their character such as </a:t>
                      </a:r>
                      <a:r>
                        <a:rPr lang="en-US" sz="700" kern="1200" dirty="0">
                          <a:solidFill>
                            <a:schemeClr val="dk1"/>
                          </a:solidFill>
                          <a:effectLst/>
                          <a:latin typeface="+mn-lt"/>
                          <a:ea typeface="+mn-ea"/>
                          <a:cs typeface="+mn-cs"/>
                        </a:rPr>
                        <a:t>confidence, self-belief, determination and resilience</a:t>
                      </a:r>
                      <a:r>
                        <a:rPr lang="en-US" sz="700" dirty="0">
                          <a:latin typeface="Calibri" panose="020F0502020204030204" pitchFamily="34" charset="0"/>
                          <a:cs typeface="Calibri" panose="020F0502020204030204" pitchFamily="34" charset="0"/>
                        </a:rPr>
                        <a:t>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By tracking pupil participation for additional opportunities for all pupils to engage in physical activity at breakfast club, lunchtime clubs and afterschool clubs we now know that 220 out of 240 pupils took part in an extra school sports club. This is </a:t>
                      </a:r>
                      <a:r>
                        <a:rPr lang="en-US" sz="700" dirty="0">
                          <a:solidFill>
                            <a:schemeClr val="tx1"/>
                          </a:solidFill>
                          <a:latin typeface="Calibri" panose="020F0502020204030204" pitchFamily="34" charset="0"/>
                          <a:cs typeface="Calibri" panose="020F0502020204030204" pitchFamily="34" charset="0"/>
                        </a:rPr>
                        <a:t>91.7% of KS2 pupils. </a:t>
                      </a:r>
                      <a:r>
                        <a:rPr lang="en-US" sz="700" dirty="0">
                          <a:latin typeface="Calibri" panose="020F0502020204030204" pitchFamily="34" charset="0"/>
                          <a:cs typeface="Calibri" panose="020F0502020204030204" pitchFamily="34" charset="0"/>
                        </a:rPr>
                        <a:t>72 out of 92 non-participating children at the beginning of the year joined a sports club.</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Next year these children will be highlighted on the pupil participation grid to determine whether their motivation is sustained and they join clubs on offer at the beginning of the year. Those who did not participate will have the chance through pupil voice to express their opinions and identify barriers which prevent them from going so that they can be addressed.</a:t>
                      </a:r>
                      <a:endParaRPr lang="en-GB" sz="7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59264" y="17556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971528004"/>
              </p:ext>
            </p:extLst>
          </p:nvPr>
        </p:nvGraphicFramePr>
        <p:xfrm>
          <a:off x="90241" y="283020"/>
          <a:ext cx="5939329" cy="3992880"/>
        </p:xfrm>
        <a:graphic>
          <a:graphicData uri="http://schemas.openxmlformats.org/drawingml/2006/table">
            <a:tbl>
              <a:tblPr firstRow="1" bandRow="1">
                <a:tableStyleId>{5C22544A-7EE6-4342-B048-85BDC9FD1C3A}</a:tableStyleId>
              </a:tblPr>
              <a:tblGrid>
                <a:gridCol w="1838665">
                  <a:extLst>
                    <a:ext uri="{9D8B030D-6E8A-4147-A177-3AD203B41FA5}">
                      <a16:colId xmlns:a16="http://schemas.microsoft.com/office/drawing/2014/main" val="1397519339"/>
                    </a:ext>
                  </a:extLst>
                </a:gridCol>
                <a:gridCol w="2159035">
                  <a:extLst>
                    <a:ext uri="{9D8B030D-6E8A-4147-A177-3AD203B41FA5}">
                      <a16:colId xmlns:a16="http://schemas.microsoft.com/office/drawing/2014/main" val="279180329"/>
                    </a:ext>
                  </a:extLst>
                </a:gridCol>
                <a:gridCol w="1941629">
                  <a:extLst>
                    <a:ext uri="{9D8B030D-6E8A-4147-A177-3AD203B41FA5}">
                      <a16:colId xmlns:a16="http://schemas.microsoft.com/office/drawing/2014/main" val="1532179531"/>
                    </a:ext>
                  </a:extLst>
                </a:gridCol>
              </a:tblGrid>
              <a:tr h="294733">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42945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hlinkClick r:id="rId3"/>
                        </a:rPr>
                        <a:t>Guidance to increase physical activity among children and young people in schools and colleges</a:t>
                      </a:r>
                      <a:endParaRPr lang="en-GB"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By celebrating all things PE, PA and SS, we are encouraging more pupils to enjoy movement and physical activity.</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100% of pupils will be developed in their physical, cognitive, social and emotional learning, therefore improving attainment data in PE and across the school as the PE scheme (real PE) focuses on these areas.</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Pupils are inspired to be more active based on the pupil participation data, therefore supporting the target for all pupils to be active on average 60 minutes a day, 7 days a week.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cs typeface="Calibri" panose="020F0502020204030204" pitchFamily="34" charset="0"/>
                        </a:rPr>
                        <a:t>The Childhood Obesity Plan sets out guidelines that that children and young people should get 30 minutes of their daily physical activity through the school day. The club children attend and their PE lessons means that they achieve this or more for three days a week. We now need to focus on the other two days and track physical activity to ensure that the children are active for at least 30 mins.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53261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700" dirty="0">
                          <a:solidFill>
                            <a:schemeClr val="tx1"/>
                          </a:solidFill>
                          <a:latin typeface="Calibri" panose="020F0502020204030204" pitchFamily="34" charset="0"/>
                          <a:cs typeface="Calibri" panose="020F0502020204030204" pitchFamily="34" charset="0"/>
                        </a:rPr>
                        <a:t>Continuing to offer a wider range of activities both within and outside the curriculum in order to get more pupils involved:  </a:t>
                      </a:r>
                    </a:p>
                    <a:p>
                      <a:pPr algn="just"/>
                      <a:endParaRPr lang="en-US" sz="7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Extra-curricular – Dodgeball, Football, Multi Skills, Ninja warrior,  basketball, golf, tennis  playleader run club</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Focus particularly on those pupils who do not take up additional PE and Sport opportunities</a:t>
                      </a:r>
                    </a:p>
                    <a:p>
                      <a:pPr algn="just"/>
                      <a:endParaRPr lang="en-US" sz="700" dirty="0">
                        <a:solidFill>
                          <a:schemeClr val="tx1"/>
                        </a:solidFill>
                        <a:latin typeface="Calibri" panose="020F0502020204030204" pitchFamily="34" charset="0"/>
                        <a:cs typeface="Calibri" panose="020F0502020204030204" pitchFamily="34" charset="0"/>
                      </a:endParaRPr>
                    </a:p>
                    <a:p>
                      <a:pPr algn="just"/>
                      <a:r>
                        <a:rPr lang="en-US" sz="700" dirty="0">
                          <a:solidFill>
                            <a:schemeClr val="tx1"/>
                          </a:solidFill>
                          <a:latin typeface="Calibri" panose="020F0502020204030204" pitchFamily="34" charset="0"/>
                          <a:cs typeface="Calibri" panose="020F0502020204030204" pitchFamily="34" charset="0"/>
                        </a:rPr>
                        <a:t>Additional workshops on offer – curriculum time to engage all pupils – </a:t>
                      </a:r>
                      <a:r>
                        <a:rPr lang="en-US" sz="700" dirty="0" err="1">
                          <a:solidFill>
                            <a:schemeClr val="tx1"/>
                          </a:solidFill>
                          <a:latin typeface="Calibri" panose="020F0502020204030204" pitchFamily="34" charset="0"/>
                          <a:cs typeface="Calibri" panose="020F0502020204030204" pitchFamily="34" charset="0"/>
                        </a:rPr>
                        <a:t>balanceability</a:t>
                      </a:r>
                      <a:endParaRPr lang="en-US" sz="700" dirty="0">
                        <a:solidFill>
                          <a:schemeClr val="tx1"/>
                        </a:solidFill>
                        <a:latin typeface="Calibri" panose="020F0502020204030204" pitchFamily="34" charset="0"/>
                        <a:cs typeface="Calibri" panose="020F0502020204030204" pitchFamily="34" charset="0"/>
                      </a:endParaRPr>
                    </a:p>
                    <a:p>
                      <a:pPr algn="just"/>
                      <a:r>
                        <a:rPr lang="en-US" sz="700" dirty="0">
                          <a:solidFill>
                            <a:schemeClr val="tx1"/>
                          </a:solidFill>
                          <a:latin typeface="Calibri" panose="020F0502020204030204" pitchFamily="34" charset="0"/>
                          <a:cs typeface="Calibri" panose="020F0502020204030204" pitchFamily="34" charset="0"/>
                        </a:rPr>
                        <a:t>They were offered to both boys and girls and so we achieve an equality award as we achieved 100%.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endParaRPr lang="en-US" sz="600" dirty="0">
                        <a:solidFill>
                          <a:srgbClr val="FF003A"/>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60420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Calibri" panose="020F0502020204030204" pitchFamily="34" charset="0"/>
                          <a:cs typeface="Calibri" panose="020F0502020204030204" pitchFamily="34" charset="0"/>
                        </a:rPr>
                        <a:t>100% of KS2 have taken part in an Inter competition and/or and intra competition.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pic>
        <p:nvPicPr>
          <p:cNvPr id="6" name="Picture 5">
            <a:extLst>
              <a:ext uri="{FF2B5EF4-FFF2-40B4-BE49-F238E27FC236}">
                <a16:creationId xmlns:a16="http://schemas.microsoft.com/office/drawing/2014/main" id="{ADF8588B-1804-4B5B-9E70-3A80D4A1F5FB}"/>
              </a:ext>
            </a:extLst>
          </p:cNvPr>
          <p:cNvPicPr>
            <a:picLocks noChangeAspect="1"/>
          </p:cNvPicPr>
          <p:nvPr/>
        </p:nvPicPr>
        <p:blipFill>
          <a:blip r:embed="rId4"/>
          <a:stretch>
            <a:fillRect/>
          </a:stretch>
        </p:blipFill>
        <p:spPr>
          <a:xfrm>
            <a:off x="297054" y="1033993"/>
            <a:ext cx="1506142" cy="288533"/>
          </a:xfrm>
          <a:prstGeom prst="rect">
            <a:avLst/>
          </a:prstGeom>
        </p:spPr>
      </p:pic>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127525" y="85196"/>
            <a:ext cx="6035950" cy="276999"/>
          </a:xfrm>
          <a:prstGeom prst="rect">
            <a:avLst/>
          </a:prstGeom>
          <a:solidFill>
            <a:schemeClr val="bg1"/>
          </a:solid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43125" y="317658"/>
            <a:ext cx="6120350" cy="750526"/>
          </a:xfrm>
          <a:prstGeom prst="rect">
            <a:avLst/>
          </a:prstGeom>
          <a:solidFill>
            <a:schemeClr val="bg1"/>
          </a:solidFill>
        </p:spPr>
        <p:txBody>
          <a:bodyPr wrap="square" rtlCol="0">
            <a:spAutoFit/>
          </a:bodyPr>
          <a:lstStyle/>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759820765"/>
              </p:ext>
            </p:extLst>
          </p:nvPr>
        </p:nvGraphicFramePr>
        <p:xfrm>
          <a:off x="41989" y="1068184"/>
          <a:ext cx="6120350" cy="2847527"/>
        </p:xfrm>
        <a:graphic>
          <a:graphicData uri="http://schemas.openxmlformats.org/drawingml/2006/table">
            <a:tbl>
              <a:tblPr firstRow="1" bandRow="1">
                <a:tableStyleId>{5C22544A-7EE6-4342-B048-85BDC9FD1C3A}</a:tableStyleId>
              </a:tblPr>
              <a:tblGrid>
                <a:gridCol w="1894705">
                  <a:extLst>
                    <a:ext uri="{9D8B030D-6E8A-4147-A177-3AD203B41FA5}">
                      <a16:colId xmlns:a16="http://schemas.microsoft.com/office/drawing/2014/main" val="1397519339"/>
                    </a:ext>
                  </a:extLst>
                </a:gridCol>
                <a:gridCol w="2224838">
                  <a:extLst>
                    <a:ext uri="{9D8B030D-6E8A-4147-A177-3AD203B41FA5}">
                      <a16:colId xmlns:a16="http://schemas.microsoft.com/office/drawing/2014/main" val="279180329"/>
                    </a:ext>
                  </a:extLst>
                </a:gridCol>
                <a:gridCol w="200080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metres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700" dirty="0">
                          <a:solidFill>
                            <a:schemeClr val="accent1"/>
                          </a:solidFill>
                          <a:latin typeface="Calibri" panose="020F0502020204030204" pitchFamily="34" charset="0"/>
                          <a:cs typeface="Calibri" panose="020F0502020204030204" pitchFamily="34" charset="0"/>
                        </a:rPr>
                        <a:t>52% of Year 6 pupils can swim 25m.</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The swimming teachers tracked the children’s progress poolside and assessed them against specific skills and requirements. This information was used to determine how many</a:t>
                      </a:r>
                      <a:r>
                        <a:rPr lang="en-GB" sz="700" kern="1200" dirty="0">
                          <a:solidFill>
                            <a:schemeClr val="dk1"/>
                          </a:solidFill>
                          <a:effectLst/>
                          <a:latin typeface="+mn-lt"/>
                          <a:ea typeface="+mn-ea"/>
                          <a:cs typeface="+mn-cs"/>
                        </a:rPr>
                        <a:t> children needed further intervention. After intervention the percentage went up from 34% to 52%.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this data to be higher and ultimately reach the Government target of 100%</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700" dirty="0">
                          <a:solidFill>
                            <a:schemeClr val="accent1"/>
                          </a:solidFill>
                          <a:latin typeface="Calibri" panose="020F0502020204030204" pitchFamily="34" charset="0"/>
                          <a:cs typeface="Calibri" panose="020F0502020204030204" pitchFamily="34" charset="0"/>
                        </a:rPr>
                        <a:t>46% of Year 6 pupils can use a range of strokes effectively</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The swimming teachers tracked the children’s progress poolside and assessed them against specific skills and requirements. This information was used to determine how many</a:t>
                      </a:r>
                      <a:r>
                        <a:rPr lang="en-GB" sz="700" kern="1200" dirty="0">
                          <a:solidFill>
                            <a:schemeClr val="dk1"/>
                          </a:solidFill>
                          <a:effectLst/>
                          <a:latin typeface="+mn-lt"/>
                          <a:ea typeface="+mn-ea"/>
                          <a:cs typeface="+mn-cs"/>
                        </a:rPr>
                        <a:t> children needed further intervention. After intervention the percentage went up from 34% to 46%.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this data to be higher and ultimately reach the Government target of 100%</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700" dirty="0">
                          <a:solidFill>
                            <a:schemeClr val="accent1"/>
                          </a:solidFill>
                          <a:latin typeface="Calibri" panose="020F0502020204030204" pitchFamily="34" charset="0"/>
                          <a:cs typeface="Calibri" panose="020F0502020204030204" pitchFamily="34" charset="0"/>
                        </a:rPr>
                        <a:t>62% of Year 6 pupils can perform safe self-rescue</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The swimming teachers tracked the children’s progress poolside and assessed them against specific skills and requirements. This information was used to determine how many</a:t>
                      </a:r>
                      <a:r>
                        <a:rPr lang="en-GB" sz="700" kern="1200" dirty="0">
                          <a:solidFill>
                            <a:schemeClr val="dk1"/>
                          </a:solidFill>
                          <a:effectLst/>
                          <a:latin typeface="+mn-lt"/>
                          <a:ea typeface="+mn-ea"/>
                          <a:cs typeface="+mn-cs"/>
                        </a:rPr>
                        <a:t> children needed further intervention. After intervention the percentage went up from 34% to 62%.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this data to be higher and ultimately reach the Government target of 100%</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3"/>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000974848"/>
              </p:ext>
            </p:extLst>
          </p:nvPr>
        </p:nvGraphicFramePr>
        <p:xfrm>
          <a:off x="-1" y="37486"/>
          <a:ext cx="6119814" cy="3975287"/>
        </p:xfrm>
        <a:graphic>
          <a:graphicData uri="http://schemas.openxmlformats.org/drawingml/2006/table">
            <a:tbl>
              <a:tblPr firstRow="1" bandRow="1">
                <a:tableStyleId>{5C22544A-7EE6-4342-B048-85BDC9FD1C3A}</a:tableStyleId>
              </a:tblPr>
              <a:tblGrid>
                <a:gridCol w="1427782">
                  <a:extLst>
                    <a:ext uri="{9D8B030D-6E8A-4147-A177-3AD203B41FA5}">
                      <a16:colId xmlns:a16="http://schemas.microsoft.com/office/drawing/2014/main" val="1397519339"/>
                    </a:ext>
                  </a:extLst>
                </a:gridCol>
                <a:gridCol w="1676558">
                  <a:extLst>
                    <a:ext uri="{9D8B030D-6E8A-4147-A177-3AD203B41FA5}">
                      <a16:colId xmlns:a16="http://schemas.microsoft.com/office/drawing/2014/main" val="279180329"/>
                    </a:ext>
                  </a:extLst>
                </a:gridCol>
                <a:gridCol w="1507737">
                  <a:extLst>
                    <a:ext uri="{9D8B030D-6E8A-4147-A177-3AD203B41FA5}">
                      <a16:colId xmlns:a16="http://schemas.microsoft.com/office/drawing/2014/main" val="1419483341"/>
                    </a:ext>
                  </a:extLst>
                </a:gridCol>
                <a:gridCol w="150773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US" sz="600" kern="1200" dirty="0">
                          <a:solidFill>
                            <a:schemeClr val="dk1"/>
                          </a:solidFill>
                          <a:effectLst/>
                          <a:latin typeface="Calibri" panose="020F0502020204030204" pitchFamily="34" charset="0"/>
                          <a:ea typeface="+mn-ea"/>
                          <a:cs typeface="Calibri" panose="020F0502020204030204" pitchFamily="34" charset="0"/>
                        </a:rPr>
                        <a:t>1. Provide ongoing whole school CPD to ensure teachers are confident to consistently deliver high quality PE lessons to support and challenge all pupils with a clear pathway of progression.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dirty="0">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accent3"/>
                          </a:solidFill>
                          <a:latin typeface="Calibri" panose="020F0502020204030204" pitchFamily="34" charset="0"/>
                          <a:cs typeface="Calibri" panose="020F0502020204030204" pitchFamily="34" charset="0"/>
                        </a:rPr>
                        <a:t>Key indicator 1:</a:t>
                      </a:r>
                      <a:endParaRPr lang="en-US" sz="600" dirty="0">
                        <a:latin typeface="Calibri" panose="020F0502020204030204" pitchFamily="34" charset="0"/>
                        <a:cs typeface="Calibri" panose="020F0502020204030204" pitchFamily="34" charset="0"/>
                      </a:endParaRPr>
                    </a:p>
                    <a:p>
                      <a:pPr algn="just">
                        <a:lnSpc>
                          <a:spcPct val="100000"/>
                        </a:lnSpc>
                      </a:pPr>
                      <a:r>
                        <a:rPr lang="en-US" sz="600" dirty="0">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 audit, lesson observations, learning walks, peer observations, pupil voice, KS2 assembly, staff meetings </a:t>
                      </a:r>
                    </a:p>
                    <a:p>
                      <a:pPr algn="just">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b="0" i="0" kern="1200" dirty="0">
                          <a:solidFill>
                            <a:schemeClr val="dk1"/>
                          </a:solidFill>
                          <a:effectLst/>
                          <a:latin typeface="Calibri" panose="020F0502020204030204" pitchFamily="34" charset="0"/>
                          <a:ea typeface="+mn-ea"/>
                          <a:cs typeface="Calibri" panose="020F0502020204030204" pitchFamily="34" charset="0"/>
                        </a:rPr>
                        <a:t>2. To increase physical activity opportunities for children in underrepresented groups and for pupils who are reluctant or find it difficult to engage in physical activities</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GB" sz="600" b="1" i="0" kern="120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dirty="0">
                          <a:latin typeface="Calibri" panose="020F0502020204030204" pitchFamily="34" charset="0"/>
                          <a:cs typeface="Calibri" panose="020F0502020204030204" pitchFamily="34" charset="0"/>
                        </a:rPr>
                        <a:t>It is essential that all children have equal access to the opportunities provided. Through data tracking and pupil voice it is clear that there are certain barriers which prevent certain groups of children from wanting to join sports clubs and from participating enthusiastically in PE lessons. By identifying the barriers many can be removed and with careful planning and the right support more children will be able to develop a love of being physically active for life.</a:t>
                      </a:r>
                    </a:p>
                    <a:p>
                      <a:pPr algn="just">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accent3"/>
                          </a:solidFill>
                          <a:latin typeface="Calibri" panose="020F0502020204030204" pitchFamily="34" charset="0"/>
                          <a:cs typeface="Calibri" panose="020F0502020204030204" pitchFamily="34" charset="0"/>
                        </a:rPr>
                        <a:t>Key indicator 4 and 2:</a:t>
                      </a:r>
                      <a:endParaRPr lang="en-US" sz="600" dirty="0">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Increasing engagement of all pupils in regular physical activity and sporting activities</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algn="just">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participation grids, pupil voice, club registers, intervention evaluations, intervention register, pupil questionnaires, intra competitions, Me in mind </a:t>
                      </a:r>
                      <a:r>
                        <a:rPr lang="en-US" sz="600" dirty="0" err="1">
                          <a:latin typeface="Calibri" panose="020F0502020204030204" pitchFamily="34" charset="0"/>
                          <a:cs typeface="Calibri" panose="020F0502020204030204" pitchFamily="34" charset="0"/>
                        </a:rPr>
                        <a:t>programme</a:t>
                      </a:r>
                      <a:r>
                        <a:rPr lang="en-US" sz="600" dirty="0">
                          <a:latin typeface="Calibri" panose="020F0502020204030204" pitchFamily="34" charset="0"/>
                          <a:cs typeface="Calibri" panose="020F0502020204030204" pitchFamily="34" charset="0"/>
                        </a:rPr>
                        <a:t> register, Tennis foundation coach SEND sessions / </a:t>
                      </a:r>
                      <a:r>
                        <a:rPr lang="en-US" sz="600" dirty="0" err="1">
                          <a:latin typeface="Calibri" panose="020F0502020204030204" pitchFamily="34" charset="0"/>
                          <a:cs typeface="Calibri" panose="020F0502020204030204" pitchFamily="34" charset="0"/>
                        </a:rPr>
                        <a:t>yr</a:t>
                      </a:r>
                      <a:r>
                        <a:rPr lang="en-US" sz="600" dirty="0">
                          <a:latin typeface="Calibri" panose="020F0502020204030204" pitchFamily="34" charset="0"/>
                          <a:cs typeface="Calibri" panose="020F0502020204030204" pitchFamily="34" charset="0"/>
                        </a:rPr>
                        <a:t> 3/ 4 girls sessions</a:t>
                      </a:r>
                    </a:p>
                    <a:p>
                      <a:pPr algn="just">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b="0" i="0" kern="1200" dirty="0">
                          <a:solidFill>
                            <a:schemeClr val="dk1"/>
                          </a:solidFill>
                          <a:effectLst/>
                          <a:latin typeface="Calibri" panose="020F0502020204030204" pitchFamily="34" charset="0"/>
                          <a:ea typeface="+mn-ea"/>
                          <a:cs typeface="Calibri" panose="020F0502020204030204" pitchFamily="34" charset="0"/>
                        </a:rPr>
                        <a:t>3. To increase physical activity opportunities for all children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 ensure that all pupils, during the school day, will be active on average for a minimum of 30 minutes a day.</a:t>
                      </a:r>
                    </a:p>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Public health England ‘The Childhood Obesity Plan sets out guidelines that that children and young people should get 30 minutes of their daily physical activity through the school day and 30 minutes outside of school (of the 60 daily minutes recommended by the Chief Medical Officers).’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accent3"/>
                          </a:solidFill>
                          <a:latin typeface="Calibri" panose="020F0502020204030204" pitchFamily="34" charset="0"/>
                          <a:cs typeface="Calibri" panose="020F0502020204030204" pitchFamily="34" charset="0"/>
                        </a:rPr>
                        <a:t>Key indicator 2 and 3:</a:t>
                      </a:r>
                      <a:endParaRPr lang="en-US" sz="600" dirty="0">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Increasing engagement of all pupils in regular physical activity and sporting activities</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t>Raising the profile of PE and sport across the school, to support whole school improvement</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participation grid, club registers, pupil questionnaires, intra competitions, intra competition reports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4. Provide regular intra school competition, as well as all pupils accessing inter competitions against other schools at least once during KS2. Competition formats to reflect needs of pupils </a:t>
                      </a:r>
                      <a:r>
                        <a:rPr lang="en-US" sz="600" dirty="0" err="1">
                          <a:solidFill>
                            <a:schemeClr val="tx1"/>
                          </a:solidFill>
                          <a:latin typeface="Calibri" panose="020F0502020204030204" pitchFamily="34" charset="0"/>
                          <a:cs typeface="Calibri" panose="020F0502020204030204" pitchFamily="34" charset="0"/>
                        </a:rPr>
                        <a:t>eg</a:t>
                      </a:r>
                      <a:r>
                        <a:rPr lang="en-US" sz="600" dirty="0">
                          <a:solidFill>
                            <a:schemeClr val="tx1"/>
                          </a:solidFill>
                          <a:latin typeface="Calibri" panose="020F0502020204030204" pitchFamily="34" charset="0"/>
                          <a:cs typeface="Calibri" panose="020F0502020204030204" pitchFamily="34" charset="0"/>
                        </a:rPr>
                        <a:t> excel, develop and inspire, . See school games offer.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all pupils can access competition in school and outside of school, to encourage all pupils to participate and enjoy these valuable experiences.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To provide opportunities where the children are able to apply the skills taught in PE lessons in a competitive setting.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Key indicator 5:</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formats and planning for all intra lesson level competitions, competition registers for inter competitions, results , Competition calendar, register of participants pupil participation grid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2240165"/>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Please aim to use this as a live working document through the year. </a:t>
            </a:r>
          </a:p>
          <a:p>
            <a:pPr>
              <a:lnSpc>
                <a:spcPct val="124000"/>
              </a:lnSpc>
            </a:pPr>
            <a:endParaRPr lang="en-US" sz="500" dirty="0"/>
          </a:p>
          <a:p>
            <a:pPr marL="171450" indent="-171450">
              <a:lnSpc>
                <a:spcPct val="124000"/>
              </a:lnSpc>
              <a:buFont typeface="Arial" panose="020B0604020202020204" pitchFamily="34" charset="0"/>
              <a:buChar char="•"/>
            </a:pPr>
            <a:r>
              <a:rPr lang="en-US" sz="850" dirty="0"/>
              <a:t>Keep returning to this to evidence adaptations and progress made through the PESSPA opportunities you provide.</a:t>
            </a:r>
          </a:p>
          <a:p>
            <a:pPr>
              <a:lnSpc>
                <a:spcPct val="124000"/>
              </a:lnSpc>
            </a:pPr>
            <a:endParaRPr lang="en-US" sz="500" dirty="0"/>
          </a:p>
          <a:p>
            <a:pPr marL="171450" indent="-171450">
              <a:lnSpc>
                <a:spcPct val="124000"/>
              </a:lnSpc>
              <a:buFont typeface="Arial" panose="020B0604020202020204" pitchFamily="34" charset="0"/>
              <a:buChar char="•"/>
            </a:pPr>
            <a:r>
              <a:rPr lang="en-US" sz="850" dirty="0"/>
              <a:t>There is no set number of objectives you must have. </a:t>
            </a:r>
          </a:p>
          <a:p>
            <a:pPr>
              <a:lnSpc>
                <a:spcPct val="124000"/>
              </a:lnSpc>
            </a:pPr>
            <a:endParaRPr lang="en-US" sz="500" dirty="0"/>
          </a:p>
          <a:p>
            <a:pPr marL="171450" indent="-171450">
              <a:lnSpc>
                <a:spcPct val="124000"/>
              </a:lnSpc>
              <a:buFont typeface="Arial" panose="020B0604020202020204" pitchFamily="34" charset="0"/>
              <a:buChar char="•"/>
            </a:pPr>
            <a:r>
              <a:rPr lang="en-US" sz="850" dirty="0"/>
              <a:t>Make as many or as few as you see fit that will support your aims for the year ahead. </a:t>
            </a:r>
          </a:p>
          <a:p>
            <a:pPr>
              <a:lnSpc>
                <a:spcPct val="124000"/>
              </a:lnSpc>
            </a:pPr>
            <a:endParaRPr lang="en-US" sz="500" dirty="0"/>
          </a:p>
          <a:p>
            <a:pPr marL="171450" indent="-171450">
              <a:lnSpc>
                <a:spcPct val="124000"/>
              </a:lnSpc>
              <a:buFont typeface="Arial" panose="020B0604020202020204" pitchFamily="34" charset="0"/>
              <a:buChar char="•"/>
            </a:pPr>
            <a:r>
              <a:rPr lang="en-US" sz="850" dirty="0"/>
              <a:t>Consider which of the 5 key areas improvements will be focusing on: </a:t>
            </a:r>
          </a:p>
          <a:p>
            <a:pPr>
              <a:lnSpc>
                <a:spcPct val="124000"/>
              </a:lnSpc>
            </a:pPr>
            <a:endParaRPr lang="en-US" sz="500" dirty="0"/>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0" y="0"/>
            <a:ext cx="6119813" cy="523220"/>
          </a:xfrm>
          <a:prstGeom prst="rect">
            <a:avLst/>
          </a:prstGeom>
          <a:solidFill>
            <a:schemeClr val="bg1"/>
          </a:solidFill>
        </p:spPr>
        <p:txBody>
          <a:bodyPr wrap="square" rtlCol="0">
            <a:spAutoFit/>
          </a:bodyPr>
          <a:lstStyle/>
          <a:p>
            <a:pPr>
              <a:defRPr/>
            </a:pP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Objective: </a:t>
            </a:r>
            <a:r>
              <a:rPr lang="en-US" sz="800" b="1" dirty="0"/>
              <a:t>Increasing confidence, knowledge and skills of all staff in teaching PE and sporting activities prioritising CPD and training where needed.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2890824262"/>
              </p:ext>
            </p:extLst>
          </p:nvPr>
        </p:nvGraphicFramePr>
        <p:xfrm>
          <a:off x="12933" y="738345"/>
          <a:ext cx="6136582" cy="3276600"/>
        </p:xfrm>
        <a:graphic>
          <a:graphicData uri="http://schemas.openxmlformats.org/drawingml/2006/table">
            <a:tbl>
              <a:tblPr firstRow="1" bandRow="1">
                <a:tableStyleId>{5C22544A-7EE6-4342-B048-85BDC9FD1C3A}</a:tableStyleId>
              </a:tblPr>
              <a:tblGrid>
                <a:gridCol w="497227">
                  <a:extLst>
                    <a:ext uri="{9D8B030D-6E8A-4147-A177-3AD203B41FA5}">
                      <a16:colId xmlns:a16="http://schemas.microsoft.com/office/drawing/2014/main" val="1397519339"/>
                    </a:ext>
                  </a:extLst>
                </a:gridCol>
                <a:gridCol w="1431935">
                  <a:extLst>
                    <a:ext uri="{9D8B030D-6E8A-4147-A177-3AD203B41FA5}">
                      <a16:colId xmlns:a16="http://schemas.microsoft.com/office/drawing/2014/main" val="3874769663"/>
                    </a:ext>
                  </a:extLst>
                </a:gridCol>
                <a:gridCol w="1183418">
                  <a:extLst>
                    <a:ext uri="{9D8B030D-6E8A-4147-A177-3AD203B41FA5}">
                      <a16:colId xmlns:a16="http://schemas.microsoft.com/office/drawing/2014/main" val="279180329"/>
                    </a:ext>
                  </a:extLst>
                </a:gridCol>
                <a:gridCol w="2283996">
                  <a:extLst>
                    <a:ext uri="{9D8B030D-6E8A-4147-A177-3AD203B41FA5}">
                      <a16:colId xmlns:a16="http://schemas.microsoft.com/office/drawing/2014/main" val="1419483341"/>
                    </a:ext>
                  </a:extLst>
                </a:gridCol>
                <a:gridCol w="740006">
                  <a:extLst>
                    <a:ext uri="{9D8B030D-6E8A-4147-A177-3AD203B41FA5}">
                      <a16:colId xmlns:a16="http://schemas.microsoft.com/office/drawing/2014/main" val="1532179531"/>
                    </a:ext>
                  </a:extLst>
                </a:gridCol>
              </a:tblGrid>
              <a:tr h="243235">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1a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37153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5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kern="1200" dirty="0">
                          <a:solidFill>
                            <a:schemeClr val="dk1"/>
                          </a:solidFill>
                          <a:effectLst/>
                          <a:latin typeface="Calibri" panose="020F0502020204030204" pitchFamily="34" charset="0"/>
                          <a:ea typeface="+mn-ea"/>
                          <a:cs typeface="Calibri" panose="020F0502020204030204" pitchFamily="34" charset="0"/>
                        </a:rPr>
                        <a:t>Provide ongoing whole school CPD to ensure teachers are confident to consistently deliver PE lessons following a planned lesson structure which ensures that pupils  </a:t>
                      </a:r>
                    </a:p>
                    <a:p>
                      <a:pPr marL="171450" indent="-171450" algn="l">
                        <a:lnSpc>
                          <a:spcPct val="100000"/>
                        </a:lnSpc>
                        <a:buFontTx/>
                        <a:buChar char="-"/>
                      </a:pPr>
                      <a:r>
                        <a:rPr lang="en-US" sz="600" kern="1200" dirty="0">
                          <a:solidFill>
                            <a:schemeClr val="dk1"/>
                          </a:solidFill>
                          <a:effectLst/>
                          <a:latin typeface="Calibri" panose="020F0502020204030204" pitchFamily="34" charset="0"/>
                          <a:ea typeface="+mn-ea"/>
                          <a:cs typeface="Calibri" panose="020F0502020204030204" pitchFamily="34" charset="0"/>
                        </a:rPr>
                        <a:t>Are clear about the skills being taught</a:t>
                      </a:r>
                    </a:p>
                    <a:p>
                      <a:pPr marL="171450" indent="-171450" algn="l">
                        <a:lnSpc>
                          <a:spcPct val="100000"/>
                        </a:lnSpc>
                        <a:buFontTx/>
                        <a:buChar char="-"/>
                      </a:pPr>
                      <a:r>
                        <a:rPr lang="en-US" sz="600" kern="1200" dirty="0">
                          <a:solidFill>
                            <a:schemeClr val="dk1"/>
                          </a:solidFill>
                          <a:effectLst/>
                          <a:latin typeface="Calibri" panose="020F0502020204030204" pitchFamily="34" charset="0"/>
                          <a:ea typeface="+mn-ea"/>
                          <a:cs typeface="Calibri" panose="020F0502020204030204" pitchFamily="34" charset="0"/>
                        </a:rPr>
                        <a:t>know how to perform them successfully</a:t>
                      </a:r>
                    </a:p>
                    <a:p>
                      <a:pPr marL="171450" indent="-171450" algn="l">
                        <a:lnSpc>
                          <a:spcPct val="100000"/>
                        </a:lnSpc>
                        <a:buFontTx/>
                        <a:buChar char="-"/>
                      </a:pPr>
                      <a:r>
                        <a:rPr lang="en-US" sz="600" kern="1200" dirty="0">
                          <a:solidFill>
                            <a:schemeClr val="dk1"/>
                          </a:solidFill>
                          <a:effectLst/>
                          <a:latin typeface="Calibri" panose="020F0502020204030204" pitchFamily="34" charset="0"/>
                          <a:ea typeface="+mn-ea"/>
                          <a:cs typeface="Calibri" panose="020F0502020204030204" pitchFamily="34" charset="0"/>
                        </a:rPr>
                        <a:t>understand how they can be applied to specific sports</a:t>
                      </a:r>
                    </a:p>
                    <a:p>
                      <a:pPr algn="l">
                        <a:lnSpc>
                          <a:spcPct val="100000"/>
                        </a:lnSpc>
                      </a:pPr>
                      <a:endParaRPr lang="en-US" sz="600" kern="1200" dirty="0">
                        <a:solidFill>
                          <a:schemeClr val="dk1"/>
                        </a:solidFill>
                        <a:effectLst/>
                        <a:latin typeface="Calibri" panose="020F0502020204030204" pitchFamily="34" charset="0"/>
                        <a:ea typeface="+mn-ea"/>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The staff are familiar with the school’s chosen scheme of work but the children are not always able to make links and apply their skills, knowledge and understanding between lessons, units and year groups. </a:t>
                      </a: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dirty="0">
                          <a:solidFill>
                            <a:schemeClr val="tx1"/>
                          </a:solidFill>
                          <a:latin typeface="Calibri" panose="020F0502020204030204" pitchFamily="34" charset="0"/>
                          <a:cs typeface="Calibri" panose="020F0502020204030204" pitchFamily="34" charset="0"/>
                        </a:rPr>
                        <a:t>Quality of teaching and learning in Physical Education will be developed through bespoke staff CPD for all class teachers. </a:t>
                      </a:r>
                    </a:p>
                    <a:p>
                      <a:pPr algn="just">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just">
                        <a:lnSpc>
                          <a:spcPct val="100000"/>
                        </a:lnSpc>
                      </a:pPr>
                      <a:r>
                        <a:rPr lang="en-US" sz="600" dirty="0">
                          <a:solidFill>
                            <a:schemeClr val="tx1"/>
                          </a:solidFill>
                          <a:latin typeface="Calibri" panose="020F0502020204030204" pitchFamily="34" charset="0"/>
                          <a:cs typeface="Calibri" panose="020F0502020204030204" pitchFamily="34" charset="0"/>
                        </a:rPr>
                        <a:t>Ensure real PE annual membership is paid to ensure teachers can access HQ planning and supporting resources.</a:t>
                      </a:r>
                    </a:p>
                    <a:p>
                      <a:pPr algn="just">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just">
                        <a:lnSpc>
                          <a:spcPct val="100000"/>
                        </a:lnSpc>
                      </a:pPr>
                      <a:r>
                        <a:rPr lang="en-US" sz="600" dirty="0">
                          <a:solidFill>
                            <a:schemeClr val="tx1"/>
                          </a:solidFill>
                          <a:latin typeface="Calibri" panose="020F0502020204030204" pitchFamily="34" charset="0"/>
                          <a:cs typeface="Calibri" panose="020F0502020204030204" pitchFamily="34" charset="0"/>
                        </a:rPr>
                        <a:t>PE resources updated to enable HQ teaching to take place.</a:t>
                      </a:r>
                    </a:p>
                    <a:p>
                      <a:pPr algn="just">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mn-lt"/>
                          <a:ea typeface="+mn-ea"/>
                          <a:cs typeface="+mn-cs"/>
                        </a:rPr>
                        <a:t>Children are rewarded for demonstrating the learning behaviour and fundamental skills following the WHAT and HOW within the lesson. </a:t>
                      </a:r>
                      <a:r>
                        <a:rPr lang="en-GB" sz="1134" b="1" kern="1200" dirty="0">
                          <a:solidFill>
                            <a:schemeClr val="dk1"/>
                          </a:solidFill>
                          <a:effectLst/>
                          <a:latin typeface="+mn-lt"/>
                          <a:ea typeface="+mn-ea"/>
                          <a:cs typeface="+mn-cs"/>
                        </a:rPr>
                        <a:t> </a:t>
                      </a:r>
                      <a:endParaRPr lang="en-GB" sz="1134" kern="1200" dirty="0">
                        <a:solidFill>
                          <a:schemeClr val="dk1"/>
                        </a:solidFill>
                        <a:effectLst/>
                        <a:latin typeface="+mn-lt"/>
                        <a:ea typeface="+mn-ea"/>
                        <a:cs typeface="+mn-cs"/>
                      </a:endParaRPr>
                    </a:p>
                    <a:p>
                      <a:pPr algn="just">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r>
                        <a:rPr lang="en-US" sz="600" dirty="0" err="1">
                          <a:solidFill>
                            <a:schemeClr val="tx1"/>
                          </a:solidFill>
                          <a:latin typeface="Calibri" panose="020F0502020204030204" pitchFamily="34" charset="0"/>
                          <a:cs typeface="Calibri" panose="020F0502020204030204" pitchFamily="34" charset="0"/>
                        </a:rPr>
                        <a:t>Organise</a:t>
                      </a:r>
                      <a:r>
                        <a:rPr lang="en-US" sz="600" dirty="0">
                          <a:solidFill>
                            <a:schemeClr val="tx1"/>
                          </a:solidFill>
                          <a:latin typeface="Calibri" panose="020F0502020204030204" pitchFamily="34" charset="0"/>
                          <a:cs typeface="Calibri" panose="020F0502020204030204" pitchFamily="34" charset="0"/>
                        </a:rPr>
                        <a:t> for staff to carry out peer observations</a:t>
                      </a: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By following the same lesson structure, consistency will enable the children to understand how the fundamental movement skills are developed progressively from lesson to lesson and from one year group to the next and how to apply them when lessons focus on a specific sport.</a:t>
                      </a:r>
                      <a:endParaRPr lang="en-US" sz="60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just">
                        <a:lnSpc>
                          <a:spcPct val="100000"/>
                        </a:lnSpc>
                      </a:pPr>
                      <a:r>
                        <a:rPr lang="en-US" sz="600" dirty="0">
                          <a:solidFill>
                            <a:schemeClr val="tx1"/>
                          </a:solidFill>
                          <a:latin typeface="Calibri" panose="020F0502020204030204" pitchFamily="34" charset="0"/>
                          <a:cs typeface="Calibri" panose="020F0502020204030204" pitchFamily="34" charset="0"/>
                        </a:rPr>
                        <a:t>2025 – Staff videoed the first 20 mins of their lessons. Staff showed understanding of the shared lesson structure to be followed and included the key elements to help the children to know the ‘what’ and ‘how’ of the lesson. Pupil voice though showed that not all children were  yet able to articulate the skills that they were learning and how to perform them as the format had not had time to be embedded. By Summer 2026, we predict that pupils will have a greater understanding as teachers will have placed a greater emphasis on their importance in helping the children to make progress.</a:t>
                      </a:r>
                    </a:p>
                    <a:p>
                      <a:pPr algn="just">
                        <a:lnSpc>
                          <a:spcPct val="100000"/>
                        </a:lnSpc>
                      </a:pPr>
                      <a:endParaRPr lang="en-US" sz="45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endParaRPr lang="en-US" sz="450" dirty="0">
                        <a:solidFill>
                          <a:schemeClr val="accent1">
                            <a:lumMod val="75000"/>
                          </a:schemeClr>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Peer observations- </a:t>
                      </a:r>
                      <a:r>
                        <a:rPr lang="en-GB" sz="600" dirty="0">
                          <a:solidFill>
                            <a:schemeClr val="tx1"/>
                          </a:solidFill>
                          <a:latin typeface="Calibri" panose="020F0502020204030204" pitchFamily="34" charset="0"/>
                          <a:cs typeface="Calibri" panose="020F0502020204030204" pitchFamily="34" charset="0"/>
                        </a:rPr>
                        <a:t>The purpose is to provide a supportive framework for professional development and reflective practice which will then lead to better outcomes for the children.</a:t>
                      </a:r>
                    </a:p>
                    <a:p>
                      <a:pPr algn="just"/>
                      <a:r>
                        <a:rPr lang="en-GB" sz="600" dirty="0">
                          <a:solidFill>
                            <a:schemeClr val="tx1"/>
                          </a:solidFill>
                          <a:latin typeface="Calibri" panose="020F0502020204030204" pitchFamily="34" charset="0"/>
                          <a:cs typeface="Calibri" panose="020F0502020204030204" pitchFamily="34" charset="0"/>
                        </a:rPr>
                        <a:t>By observing each other it will give teachers the opportunity to </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identify each others strengths which can then be celebrated </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offer constructive feedback</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identify areas for development</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observe how others have interpreted expectations for lesson delivery</a:t>
                      </a:r>
                    </a:p>
                    <a:p>
                      <a:pPr algn="just">
                        <a:lnSpc>
                          <a:spcPct val="100000"/>
                        </a:lnSpc>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This process will help teachers to build on their current knowledge and consider new strategies and applications for the delivery of real PE</a:t>
                      </a: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audit, lesson observation reviews, pupil voice, peer observations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38811425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0" y="0"/>
            <a:ext cx="3559359" cy="246221"/>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Objective: Provide PE CPD and support to all staff</a:t>
            </a: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1541184313"/>
              </p:ext>
            </p:extLst>
          </p:nvPr>
        </p:nvGraphicFramePr>
        <p:xfrm>
          <a:off x="6466" y="1293131"/>
          <a:ext cx="6119813" cy="1982495"/>
        </p:xfrm>
        <a:graphic>
          <a:graphicData uri="http://schemas.openxmlformats.org/drawingml/2006/table">
            <a:tbl>
              <a:tblPr firstRow="1" bandRow="1">
                <a:tableStyleId>{5C22544A-7EE6-4342-B048-85BDC9FD1C3A}</a:tableStyleId>
              </a:tblPr>
              <a:tblGrid>
                <a:gridCol w="495868">
                  <a:extLst>
                    <a:ext uri="{9D8B030D-6E8A-4147-A177-3AD203B41FA5}">
                      <a16:colId xmlns:a16="http://schemas.microsoft.com/office/drawing/2014/main" val="1397519339"/>
                    </a:ext>
                  </a:extLst>
                </a:gridCol>
                <a:gridCol w="1617412">
                  <a:extLst>
                    <a:ext uri="{9D8B030D-6E8A-4147-A177-3AD203B41FA5}">
                      <a16:colId xmlns:a16="http://schemas.microsoft.com/office/drawing/2014/main" val="3874769663"/>
                    </a:ext>
                  </a:extLst>
                </a:gridCol>
                <a:gridCol w="990794">
                  <a:extLst>
                    <a:ext uri="{9D8B030D-6E8A-4147-A177-3AD203B41FA5}">
                      <a16:colId xmlns:a16="http://schemas.microsoft.com/office/drawing/2014/main" val="279180329"/>
                    </a:ext>
                  </a:extLst>
                </a:gridCol>
                <a:gridCol w="2277755">
                  <a:extLst>
                    <a:ext uri="{9D8B030D-6E8A-4147-A177-3AD203B41FA5}">
                      <a16:colId xmlns:a16="http://schemas.microsoft.com/office/drawing/2014/main" val="1419483341"/>
                    </a:ext>
                  </a:extLst>
                </a:gridCol>
                <a:gridCol w="737984">
                  <a:extLst>
                    <a:ext uri="{9D8B030D-6E8A-4147-A177-3AD203B41FA5}">
                      <a16:colId xmlns:a16="http://schemas.microsoft.com/office/drawing/2014/main" val="1532179531"/>
                    </a:ext>
                  </a:extLst>
                </a:gridCol>
              </a:tblGrid>
              <a:tr h="30804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57101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kern="1200" dirty="0">
                          <a:solidFill>
                            <a:schemeClr val="dk1"/>
                          </a:solidFill>
                          <a:effectLst/>
                          <a:latin typeface="+mn-lt"/>
                          <a:ea typeface="+mn-ea"/>
                          <a:cs typeface="+mn-cs"/>
                        </a:rPr>
                        <a:t>The staff are consistently following a clear structure for each lesson and using the scheme of work’s resources to support them. Consistency is now established across the school and teacher’s confidence has continued to improve. The children are showing increased confidence when questioned about the aim of the lesson by explaining the skill that is being taught and how to perform it successfully. They are also more able to make links with the fundamental movement skills and how they can be applied to specific sports.</a:t>
                      </a:r>
                      <a:endParaRPr lang="en-GB" sz="600" kern="1200" dirty="0">
                        <a:solidFill>
                          <a:schemeClr val="dk1"/>
                        </a:solidFill>
                        <a:effectLst/>
                        <a:latin typeface="+mn-lt"/>
                        <a:ea typeface="+mn-ea"/>
                        <a:cs typeface="+mn-cs"/>
                      </a:endParaRPr>
                    </a:p>
                    <a:p>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are now all confident and competent.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Continued CPD can come from sharing good practice in school through peer observations and learning walks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confidence survey, learning walks,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p>
                      <a:pPr algn="l">
                        <a:lnSpc>
                          <a:spcPct val="100000"/>
                        </a:lnSpc>
                      </a:pPr>
                      <a:r>
                        <a:rPr lang="en-US" sz="600" dirty="0">
                          <a:solidFill>
                            <a:srgbClr val="FF0000"/>
                          </a:solidFill>
                          <a:latin typeface="Calibri" panose="020F0502020204030204" pitchFamily="34" charset="0"/>
                          <a:cs typeface="Calibri" panose="020F0502020204030204" pitchFamily="34" charset="0"/>
                        </a:rPr>
                        <a:t>See below</a:t>
                      </a:r>
                    </a:p>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032284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0"/>
            <a:ext cx="6119813" cy="553998"/>
          </a:xfrm>
          <a:prstGeom prst="rect">
            <a:avLst/>
          </a:prstGeom>
          <a:solidFill>
            <a:schemeClr val="bg1"/>
          </a:solidFill>
        </p:spPr>
        <p:txBody>
          <a:bodyPr wrap="square" rtlCol="0">
            <a:spAutoFit/>
          </a:bodyPr>
          <a:lstStyle/>
          <a:p>
            <a:pPr>
              <a:defRPr/>
            </a:pP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 </a:t>
            </a:r>
            <a:r>
              <a:rPr lang="en-US" sz="1000" b="1" dirty="0"/>
              <a:t>Increasing confidence, knowledge and skills of all staff in teaching PE and sporting activities prioritising CPD and training where needed.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486585622"/>
              </p:ext>
            </p:extLst>
          </p:nvPr>
        </p:nvGraphicFramePr>
        <p:xfrm>
          <a:off x="-16933" y="524187"/>
          <a:ext cx="6119977" cy="1991023"/>
        </p:xfrm>
        <a:graphic>
          <a:graphicData uri="http://schemas.openxmlformats.org/drawingml/2006/table">
            <a:tbl>
              <a:tblPr firstRow="1" bandRow="1">
                <a:tableStyleId>{5C22544A-7EE6-4342-B048-85BDC9FD1C3A}</a:tableStyleId>
              </a:tblPr>
              <a:tblGrid>
                <a:gridCol w="489373">
                  <a:extLst>
                    <a:ext uri="{9D8B030D-6E8A-4147-A177-3AD203B41FA5}">
                      <a16:colId xmlns:a16="http://schemas.microsoft.com/office/drawing/2014/main" val="1397519339"/>
                    </a:ext>
                  </a:extLst>
                </a:gridCol>
                <a:gridCol w="1970723">
                  <a:extLst>
                    <a:ext uri="{9D8B030D-6E8A-4147-A177-3AD203B41FA5}">
                      <a16:colId xmlns:a16="http://schemas.microsoft.com/office/drawing/2014/main" val="3874769663"/>
                    </a:ext>
                  </a:extLst>
                </a:gridCol>
                <a:gridCol w="1495425">
                  <a:extLst>
                    <a:ext uri="{9D8B030D-6E8A-4147-A177-3AD203B41FA5}">
                      <a16:colId xmlns:a16="http://schemas.microsoft.com/office/drawing/2014/main" val="279180329"/>
                    </a:ext>
                  </a:extLst>
                </a:gridCol>
                <a:gridCol w="1260941">
                  <a:extLst>
                    <a:ext uri="{9D8B030D-6E8A-4147-A177-3AD203B41FA5}">
                      <a16:colId xmlns:a16="http://schemas.microsoft.com/office/drawing/2014/main" val="1419483341"/>
                    </a:ext>
                  </a:extLst>
                </a:gridCol>
                <a:gridCol w="903515">
                  <a:extLst>
                    <a:ext uri="{9D8B030D-6E8A-4147-A177-3AD203B41FA5}">
                      <a16:colId xmlns:a16="http://schemas.microsoft.com/office/drawing/2014/main" val="1532179531"/>
                    </a:ext>
                  </a:extLst>
                </a:gridCol>
              </a:tblGrid>
              <a:tr h="267655">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1b</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862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7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b="1" kern="1200" dirty="0">
                          <a:solidFill>
                            <a:schemeClr val="dk1"/>
                          </a:solidFill>
                          <a:effectLst/>
                          <a:latin typeface="+mn-lt"/>
                          <a:ea typeface="+mn-ea"/>
                          <a:cs typeface="+mn-cs"/>
                        </a:rPr>
                        <a:t>Real PE training</a:t>
                      </a:r>
                      <a:r>
                        <a:rPr lang="en-GB" sz="600" b="0" kern="1200" dirty="0">
                          <a:solidFill>
                            <a:schemeClr val="dk1"/>
                          </a:solidFill>
                          <a:effectLst/>
                          <a:latin typeface="+mn-lt"/>
                          <a:ea typeface="+mn-ea"/>
                          <a:cs typeface="+mn-cs"/>
                        </a:rPr>
                        <a:t>- </a:t>
                      </a:r>
                      <a:r>
                        <a:rPr lang="en-GB" sz="600" b="1" kern="1200" dirty="0">
                          <a:solidFill>
                            <a:schemeClr val="dk1"/>
                          </a:solidFill>
                          <a:effectLst/>
                          <a:latin typeface="+mn-lt"/>
                          <a:ea typeface="+mn-ea"/>
                          <a:cs typeface="+mn-cs"/>
                        </a:rPr>
                        <a:t>Assessment </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Real PE supports teachers with their delivery of PE lessons. This ensures that all children are developing fundamental skills and learning </a:t>
                      </a:r>
                      <a:r>
                        <a:rPr lang="en-US" sz="600" kern="1200" dirty="0" err="1">
                          <a:solidFill>
                            <a:schemeClr val="dk1"/>
                          </a:solidFill>
                          <a:effectLst/>
                          <a:latin typeface="+mn-lt"/>
                          <a:ea typeface="+mn-ea"/>
                          <a:cs typeface="+mn-cs"/>
                        </a:rPr>
                        <a:t>behaviours</a:t>
                      </a:r>
                      <a:r>
                        <a:rPr lang="en-US" sz="600" kern="1200" dirty="0">
                          <a:solidFill>
                            <a:schemeClr val="dk1"/>
                          </a:solidFill>
                          <a:effectLst/>
                          <a:latin typeface="+mn-lt"/>
                          <a:ea typeface="+mn-ea"/>
                          <a:cs typeface="+mn-cs"/>
                        </a:rPr>
                        <a:t> that will support them in making greater progress </a:t>
                      </a:r>
                      <a:r>
                        <a:rPr lang="en-GB" sz="600" kern="1200" dirty="0">
                          <a:solidFill>
                            <a:schemeClr val="dk1"/>
                          </a:solidFill>
                          <a:effectLst/>
                          <a:latin typeface="+mn-lt"/>
                          <a:ea typeface="+mn-ea"/>
                          <a:cs typeface="+mn-cs"/>
                        </a:rPr>
                        <a:t>in all areas of sport and develop a love of physical activity. Based on the PE action plan,  training needs have been identified to determine the type and the level of support needed from the Real PE team. CPD needs to be provided for new members of staff so they have a clear understanding of how to use the scheme to challenge and support the pupils within their classes. The PE lead needs to be trained to use the online assessment tool which has been updated to be more effective.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mn-lt"/>
                          <a:ea typeface="+mn-ea"/>
                          <a:cs typeface="+mn-cs"/>
                        </a:rPr>
                        <a:t>Plan training day sessions with the real PE team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The PE lead will be able to track progress across the school and identify areas of strength and areas for development.</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The new members of staff will be able to deliver high quality PE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assessment active online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918922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0"/>
            <a:ext cx="6119813" cy="553998"/>
          </a:xfrm>
          <a:prstGeom prst="rect">
            <a:avLst/>
          </a:prstGeom>
          <a:solidFill>
            <a:schemeClr val="bg1"/>
          </a:solidFill>
        </p:spPr>
        <p:txBody>
          <a:bodyPr wrap="square" rtlCol="0">
            <a:spAutoFit/>
          </a:bodyPr>
          <a:lstStyle/>
          <a:p>
            <a:pPr>
              <a:defRPr/>
            </a:pP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 </a:t>
            </a:r>
            <a:r>
              <a:rPr lang="en-US" sz="1000" b="1" dirty="0"/>
              <a:t>Increasing confidence, knowledge and skills of all staff in teaching PE and sporting activities prioritising CPD and training where needed.</a:t>
            </a:r>
          </a:p>
          <a:p>
            <a:pPr lvl="0"/>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186167541"/>
              </p:ext>
            </p:extLst>
          </p:nvPr>
        </p:nvGraphicFramePr>
        <p:xfrm>
          <a:off x="-16769" y="553998"/>
          <a:ext cx="6119813" cy="1859280"/>
        </p:xfrm>
        <a:graphic>
          <a:graphicData uri="http://schemas.openxmlformats.org/drawingml/2006/table">
            <a:tbl>
              <a:tblPr firstRow="1" bandRow="1">
                <a:tableStyleId>{5C22544A-7EE6-4342-B048-85BDC9FD1C3A}</a:tableStyleId>
              </a:tblPr>
              <a:tblGrid>
                <a:gridCol w="504449">
                  <a:extLst>
                    <a:ext uri="{9D8B030D-6E8A-4147-A177-3AD203B41FA5}">
                      <a16:colId xmlns:a16="http://schemas.microsoft.com/office/drawing/2014/main" val="1397519339"/>
                    </a:ext>
                  </a:extLst>
                </a:gridCol>
                <a:gridCol w="1971502">
                  <a:extLst>
                    <a:ext uri="{9D8B030D-6E8A-4147-A177-3AD203B41FA5}">
                      <a16:colId xmlns:a16="http://schemas.microsoft.com/office/drawing/2014/main" val="3874769663"/>
                    </a:ext>
                  </a:extLst>
                </a:gridCol>
                <a:gridCol w="1193936">
                  <a:extLst>
                    <a:ext uri="{9D8B030D-6E8A-4147-A177-3AD203B41FA5}">
                      <a16:colId xmlns:a16="http://schemas.microsoft.com/office/drawing/2014/main" val="279180329"/>
                    </a:ext>
                  </a:extLst>
                </a:gridCol>
                <a:gridCol w="1791718">
                  <a:extLst>
                    <a:ext uri="{9D8B030D-6E8A-4147-A177-3AD203B41FA5}">
                      <a16:colId xmlns:a16="http://schemas.microsoft.com/office/drawing/2014/main" val="1419483341"/>
                    </a:ext>
                  </a:extLst>
                </a:gridCol>
                <a:gridCol w="658208">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1b</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b="1" kern="1200" dirty="0">
                          <a:solidFill>
                            <a:schemeClr val="dk1"/>
                          </a:solidFill>
                          <a:effectLst/>
                          <a:latin typeface="+mn-lt"/>
                          <a:ea typeface="+mn-ea"/>
                          <a:cs typeface="+mn-cs"/>
                        </a:rPr>
                        <a:t>PE assessment </a:t>
                      </a:r>
                    </a:p>
                    <a:p>
                      <a:pPr algn="just"/>
                      <a:r>
                        <a:rPr lang="en-US" sz="600" b="1" kern="1200" dirty="0">
                          <a:solidFill>
                            <a:schemeClr val="dk1"/>
                          </a:solidFill>
                          <a:effectLst/>
                          <a:latin typeface="+mn-lt"/>
                          <a:ea typeface="+mn-ea"/>
                          <a:cs typeface="+mn-cs"/>
                        </a:rPr>
                        <a:t>The PE lead</a:t>
                      </a:r>
                      <a:r>
                        <a:rPr lang="en-US" sz="600" kern="1200" dirty="0">
                          <a:solidFill>
                            <a:schemeClr val="dk1"/>
                          </a:solidFill>
                          <a:effectLst/>
                          <a:latin typeface="+mn-lt"/>
                          <a:ea typeface="+mn-ea"/>
                          <a:cs typeface="+mn-cs"/>
                        </a:rPr>
                        <a:t> received further training on using an online assessment tool to help them to assess skills accurately and record them. As this is still a new process, the member of staff has developed their confidence using the tool to record the data. </a:t>
                      </a: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kern="1200" dirty="0">
                          <a:solidFill>
                            <a:schemeClr val="dk1"/>
                          </a:solidFill>
                          <a:effectLst/>
                          <a:latin typeface="+mn-lt"/>
                          <a:ea typeface="+mn-ea"/>
                          <a:cs typeface="+mn-cs"/>
                        </a:rPr>
                        <a:t>Next year, the PE lead will be able to see the data and respond to it making sure the children are challenged and making progress.</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The PE coordinator will begin to have access to the data across the school. Trends and patterns will be </a:t>
                      </a:r>
                      <a:r>
                        <a:rPr lang="en-US" sz="600" kern="1200" dirty="0" err="1">
                          <a:solidFill>
                            <a:schemeClr val="dk1"/>
                          </a:solidFill>
                          <a:effectLst/>
                          <a:latin typeface="+mn-lt"/>
                          <a:ea typeface="+mn-ea"/>
                          <a:cs typeface="+mn-cs"/>
                        </a:rPr>
                        <a:t>analysed</a:t>
                      </a:r>
                      <a:r>
                        <a:rPr lang="en-US" sz="600" kern="1200" dirty="0">
                          <a:solidFill>
                            <a:schemeClr val="dk1"/>
                          </a:solidFill>
                          <a:effectLst/>
                          <a:latin typeface="+mn-lt"/>
                          <a:ea typeface="+mn-ea"/>
                          <a:cs typeface="+mn-cs"/>
                        </a:rPr>
                        <a:t> to determine whether units need to be given greater focus or whether further training needs to be provided. This training will then be delivered to all teaching staff.</a:t>
                      </a:r>
                      <a:endParaRPr lang="en-GB" sz="600" kern="1200" dirty="0">
                        <a:solidFill>
                          <a:schemeClr val="dk1"/>
                        </a:solidFill>
                        <a:effectLst/>
                        <a:latin typeface="+mn-lt"/>
                        <a:ea typeface="+mn-ea"/>
                        <a:cs typeface="+mn-cs"/>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Online assessment tool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See below</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02812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0"/>
            <a:ext cx="6136582" cy="553998"/>
          </a:xfrm>
          <a:prstGeom prst="rect">
            <a:avLst/>
          </a:prstGeom>
          <a:solidFill>
            <a:schemeClr val="bg1"/>
          </a:solidFill>
        </p:spPr>
        <p:txBody>
          <a:bodyPr wrap="square" rtlCol="0">
            <a:spAutoFit/>
          </a:bodyPr>
          <a:lstStyle/>
          <a:p>
            <a:pPr>
              <a:defRPr/>
            </a:pPr>
            <a:r>
              <a:rPr lang="en-US" sz="1000" b="1" dirty="0">
                <a:solidFill>
                  <a:prstClr val="black"/>
                </a:solidFill>
                <a:latin typeface="Calibri" panose="020F0502020204030204" pitchFamily="34" charset="0"/>
                <a:cs typeface="Calibri" panose="020F0502020204030204" pitchFamily="34" charset="0"/>
              </a:rPr>
              <a:t>O</a:t>
            </a:r>
            <a:r>
              <a:rPr kumimoji="0" lang="en-US" sz="1000" b="1" i="0" u="none" strike="noStrike" kern="120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bjective</a:t>
            </a: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a:t>
            </a:r>
            <a:r>
              <a:rPr lang="en-US" sz="1000" b="1" dirty="0"/>
              <a:t>Increasing confidence, knowledge and skills of all staff in teaching PE and sporting activities</a:t>
            </a:r>
          </a:p>
          <a:p>
            <a:pPr>
              <a:defRPr/>
            </a:pPr>
            <a:r>
              <a:rPr lang="en-US" sz="1000" b="1" dirty="0"/>
              <a:t>                      prioritising CPD and training where needed.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1858645067"/>
              </p:ext>
            </p:extLst>
          </p:nvPr>
        </p:nvGraphicFramePr>
        <p:xfrm>
          <a:off x="-1" y="413381"/>
          <a:ext cx="6119813" cy="2887980"/>
        </p:xfrm>
        <a:graphic>
          <a:graphicData uri="http://schemas.openxmlformats.org/drawingml/2006/table">
            <a:tbl>
              <a:tblPr firstRow="1" bandRow="1">
                <a:tableStyleId>{5C22544A-7EE6-4342-B048-85BDC9FD1C3A}</a:tableStyleId>
              </a:tblPr>
              <a:tblGrid>
                <a:gridCol w="508654">
                  <a:extLst>
                    <a:ext uri="{9D8B030D-6E8A-4147-A177-3AD203B41FA5}">
                      <a16:colId xmlns:a16="http://schemas.microsoft.com/office/drawing/2014/main" val="1397519339"/>
                    </a:ext>
                  </a:extLst>
                </a:gridCol>
                <a:gridCol w="1323793">
                  <a:extLst>
                    <a:ext uri="{9D8B030D-6E8A-4147-A177-3AD203B41FA5}">
                      <a16:colId xmlns:a16="http://schemas.microsoft.com/office/drawing/2014/main" val="3874769663"/>
                    </a:ext>
                  </a:extLst>
                </a:gridCol>
                <a:gridCol w="1568450">
                  <a:extLst>
                    <a:ext uri="{9D8B030D-6E8A-4147-A177-3AD203B41FA5}">
                      <a16:colId xmlns:a16="http://schemas.microsoft.com/office/drawing/2014/main" val="279180329"/>
                    </a:ext>
                  </a:extLst>
                </a:gridCol>
                <a:gridCol w="1863897">
                  <a:extLst>
                    <a:ext uri="{9D8B030D-6E8A-4147-A177-3AD203B41FA5}">
                      <a16:colId xmlns:a16="http://schemas.microsoft.com/office/drawing/2014/main" val="1419483341"/>
                    </a:ext>
                  </a:extLst>
                </a:gridCol>
                <a:gridCol w="855019">
                  <a:extLst>
                    <a:ext uri="{9D8B030D-6E8A-4147-A177-3AD203B41FA5}">
                      <a16:colId xmlns:a16="http://schemas.microsoft.com/office/drawing/2014/main" val="1532179531"/>
                    </a:ext>
                  </a:extLst>
                </a:gridCol>
              </a:tblGrid>
              <a:tr h="226247">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1c</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kern="1200" dirty="0">
                          <a:solidFill>
                            <a:schemeClr val="dk1"/>
                          </a:solidFill>
                          <a:effectLst/>
                          <a:latin typeface="Calibri" panose="020F0502020204030204" pitchFamily="34" charset="0"/>
                          <a:ea typeface="+mn-ea"/>
                          <a:cs typeface="Calibri" panose="020F0502020204030204" pitchFamily="34" charset="0"/>
                        </a:rPr>
                        <a:t>Provide ongoing whole school CPD to ensure teachers are clear how the learning </a:t>
                      </a:r>
                      <a:r>
                        <a:rPr lang="en-US" sz="600" kern="1200" dirty="0" err="1">
                          <a:solidFill>
                            <a:schemeClr val="dk1"/>
                          </a:solidFill>
                          <a:effectLst/>
                          <a:latin typeface="Calibri" panose="020F0502020204030204" pitchFamily="34" charset="0"/>
                          <a:ea typeface="+mn-ea"/>
                          <a:cs typeface="Calibri" panose="020F0502020204030204" pitchFamily="34" charset="0"/>
                        </a:rPr>
                        <a:t>behaviours</a:t>
                      </a:r>
                      <a:r>
                        <a:rPr lang="en-US" sz="600" kern="1200" dirty="0">
                          <a:solidFill>
                            <a:schemeClr val="dk1"/>
                          </a:solidFill>
                          <a:effectLst/>
                          <a:latin typeface="Calibri" panose="020F0502020204030204" pitchFamily="34" charset="0"/>
                          <a:ea typeface="+mn-ea"/>
                          <a:cs typeface="Calibri" panose="020F0502020204030204" pitchFamily="34" charset="0"/>
                        </a:rPr>
                        <a:t> and fundamental movement skills to be taught in each lesson link to specific sports.</a:t>
                      </a:r>
                    </a:p>
                    <a:p>
                      <a:pPr algn="l">
                        <a:lnSpc>
                          <a:spcPct val="100000"/>
                        </a:lnSpc>
                      </a:pPr>
                      <a:endParaRPr lang="en-US" sz="600" kern="1200" dirty="0">
                        <a:solidFill>
                          <a:schemeClr val="dk1"/>
                        </a:solidFill>
                        <a:effectLst/>
                        <a:latin typeface="Calibri" panose="020F0502020204030204" pitchFamily="34" charset="0"/>
                        <a:ea typeface="+mn-ea"/>
                        <a:cs typeface="Calibri" panose="020F0502020204030204" pitchFamily="34" charset="0"/>
                      </a:endParaRPr>
                    </a:p>
                    <a:p>
                      <a:pPr algn="just">
                        <a:lnSpc>
                          <a:spcPct val="100000"/>
                        </a:lnSpc>
                      </a:pPr>
                      <a:r>
                        <a:rPr lang="en-US" sz="600" kern="1200" dirty="0">
                          <a:solidFill>
                            <a:schemeClr val="dk1"/>
                          </a:solidFill>
                          <a:effectLst/>
                          <a:latin typeface="Calibri" panose="020F0502020204030204" pitchFamily="34" charset="0"/>
                          <a:ea typeface="+mn-ea"/>
                          <a:cs typeface="Calibri" panose="020F0502020204030204" pitchFamily="34" charset="0"/>
                        </a:rPr>
                        <a:t>Ensure pupils have a good understanding of how their learning in real PE lessons can be applied to specific sports.</a:t>
                      </a:r>
                    </a:p>
                    <a:p>
                      <a:pPr algn="l">
                        <a:lnSpc>
                          <a:spcPct val="100000"/>
                        </a:lnSpc>
                      </a:pPr>
                      <a:endParaRPr lang="en-US" sz="600" kern="1200" dirty="0">
                        <a:solidFill>
                          <a:schemeClr val="dk1"/>
                        </a:solidFill>
                        <a:effectLst/>
                        <a:latin typeface="Calibri" panose="020F0502020204030204" pitchFamily="34" charset="0"/>
                        <a:ea typeface="+mn-ea"/>
                        <a:cs typeface="Calibri" panose="020F0502020204030204" pitchFamily="34" charset="0"/>
                      </a:endParaRP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Calibri" panose="020F0502020204030204" pitchFamily="34" charset="0"/>
                          <a:ea typeface="+mn-ea"/>
                          <a:cs typeface="Calibri" panose="020F0502020204030204" pitchFamily="34" charset="0"/>
                        </a:rPr>
                        <a:t>Lead a KS2 assembly with a focus on how the skills the children are developing support them in becoming a better sportsperson by linking them to specific sports that are also taught in PE lessons. This will help the children and staff gain a better understanding of how the two schemes work together</a:t>
                      </a:r>
                    </a:p>
                    <a:p>
                      <a:pPr algn="just">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just">
                        <a:lnSpc>
                          <a:spcPct val="100000"/>
                        </a:lnSpc>
                      </a:pPr>
                      <a:r>
                        <a:rPr lang="en-US" sz="600" dirty="0">
                          <a:solidFill>
                            <a:schemeClr val="tx1"/>
                          </a:solidFill>
                          <a:latin typeface="Calibri" panose="020F0502020204030204" pitchFamily="34" charset="0"/>
                          <a:cs typeface="Calibri" panose="020F0502020204030204" pitchFamily="34" charset="0"/>
                        </a:rPr>
                        <a:t>Quality of teaching and learning in Physical Education will be developed through bespoke staff CPD for all class teachers. </a:t>
                      </a:r>
                    </a:p>
                    <a:p>
                      <a:pPr algn="just">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just">
                        <a:lnSpc>
                          <a:spcPct val="100000"/>
                        </a:lnSpc>
                      </a:pPr>
                      <a:r>
                        <a:rPr lang="en-US" sz="600" dirty="0">
                          <a:solidFill>
                            <a:schemeClr val="tx1"/>
                          </a:solidFill>
                          <a:latin typeface="Calibri" panose="020F0502020204030204" pitchFamily="34" charset="0"/>
                          <a:cs typeface="Calibri" panose="020F0502020204030204" pitchFamily="34" charset="0"/>
                        </a:rPr>
                        <a:t>Ensure real PE annual membership is paid to ensure teachers can access HQ planning and supporting resources.</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r>
                        <a:rPr lang="en-US" sz="600" dirty="0">
                          <a:solidFill>
                            <a:schemeClr val="tx1"/>
                          </a:solidFill>
                          <a:latin typeface="Calibri" panose="020F0502020204030204" pitchFamily="34" charset="0"/>
                          <a:cs typeface="Calibri" panose="020F0502020204030204" pitchFamily="34" charset="0"/>
                        </a:rPr>
                        <a:t>Peer observations</a:t>
                      </a: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a:t>
                      </a: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dirty="0">
                          <a:solidFill>
                            <a:schemeClr val="tx1"/>
                          </a:solidFill>
                          <a:latin typeface="Calibri" panose="020F0502020204030204" pitchFamily="34" charset="0"/>
                          <a:cs typeface="Calibri" panose="020F0502020204030204" pitchFamily="34" charset="0"/>
                        </a:rPr>
                        <a:t>Every two weeks the children focus on a specific sport for a number of weeks. Through pupil voice it was clear that all of the children see real PE as separate and are not able to make the link between the fundamental movement skills they have been taught. Therefore this link needs to be made more explicit in each lesson so that 100% of children are able to articulate how and when a fundamental skill can be applied effectively to specific sports.</a:t>
                      </a:r>
                    </a:p>
                    <a:p>
                      <a:pPr algn="just">
                        <a:lnSpc>
                          <a:spcPct val="100000"/>
                        </a:lnSpc>
                      </a:pPr>
                      <a:endParaRPr lang="en-US" sz="450" dirty="0">
                        <a:solidFill>
                          <a:schemeClr val="accent1">
                            <a:lumMod val="75000"/>
                          </a:schemeClr>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Peer observations- </a:t>
                      </a:r>
                      <a:r>
                        <a:rPr lang="en-GB" sz="600" dirty="0">
                          <a:solidFill>
                            <a:schemeClr val="tx1"/>
                          </a:solidFill>
                          <a:latin typeface="Calibri" panose="020F0502020204030204" pitchFamily="34" charset="0"/>
                          <a:cs typeface="Calibri" panose="020F0502020204030204" pitchFamily="34" charset="0"/>
                        </a:rPr>
                        <a:t>The purpose is to provide a supportive framework for professional development and reflective practice which will then lead to better outcomes for the children.</a:t>
                      </a:r>
                    </a:p>
                    <a:p>
                      <a:pPr algn="just"/>
                      <a:r>
                        <a:rPr lang="en-GB" sz="600" dirty="0">
                          <a:solidFill>
                            <a:schemeClr val="tx1"/>
                          </a:solidFill>
                          <a:latin typeface="Calibri" panose="020F0502020204030204" pitchFamily="34" charset="0"/>
                          <a:cs typeface="Calibri" panose="020F0502020204030204" pitchFamily="34" charset="0"/>
                        </a:rPr>
                        <a:t>By observing each other it will give teachers the opportunity to </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identify each others strengths which can then be celebrated </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offer constructive feedback</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identify areas for development</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observe how others have interpreted expectations for lesson delivery</a:t>
                      </a:r>
                    </a:p>
                    <a:p>
                      <a:pPr algn="just">
                        <a:lnSpc>
                          <a:spcPct val="100000"/>
                        </a:lnSpc>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This process will help teachers to build on their current knowledge and consider new strategies and applications for the delivery of real PE</a:t>
                      </a:r>
                      <a:endParaRPr lang="en-US" sz="60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endParaRPr lang="en-US" sz="45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r>
                        <a:rPr lang="en-US" sz="450" dirty="0">
                          <a:solidFill>
                            <a:schemeClr val="accent1">
                              <a:lumMod val="75000"/>
                            </a:schemeClr>
                          </a:solidFill>
                          <a:latin typeface="Calibri" panose="020F0502020204030204" pitchFamily="34" charset="0"/>
                          <a:cs typeface="Calibri" panose="020F0502020204030204" pitchFamily="34" charset="0"/>
                        </a:rPr>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dirty="0">
                          <a:solidFill>
                            <a:schemeClr val="tx1"/>
                          </a:solidFill>
                          <a:latin typeface="Calibri" panose="020F0502020204030204" pitchFamily="34" charset="0"/>
                          <a:cs typeface="Calibri" panose="020F0502020204030204" pitchFamily="34" charset="0"/>
                        </a:rPr>
                        <a:t>Staff confidence surveys, lesson observation reviews, pupil voice, peer observations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068966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40841" y="55400"/>
            <a:ext cx="6078972" cy="553998"/>
          </a:xfrm>
          <a:prstGeom prst="rect">
            <a:avLst/>
          </a:prstGeom>
          <a:solidFill>
            <a:schemeClr val="bg1"/>
          </a:solidFill>
        </p:spPr>
        <p:txBody>
          <a:bodyPr wrap="square" rtlCol="0">
            <a:spAutoFit/>
          </a:bodyPr>
          <a:lstStyle/>
          <a:p>
            <a:pPr>
              <a:defRPr/>
            </a:pPr>
            <a:r>
              <a:rPr lang="en-US" sz="1000" b="1" dirty="0">
                <a:solidFill>
                  <a:prstClr val="black"/>
                </a:solidFill>
                <a:latin typeface="Calibri" panose="020F0502020204030204" pitchFamily="34" charset="0"/>
                <a:cs typeface="Calibri" panose="020F0502020204030204" pitchFamily="34" charset="0"/>
              </a:rPr>
              <a:t>O</a:t>
            </a:r>
            <a:r>
              <a:rPr kumimoji="0" lang="en-US" sz="1000" b="1" i="0" u="none" strike="noStrike" kern="120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bjective</a:t>
            </a: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a:t>
            </a:r>
            <a:r>
              <a:rPr lang="en-US" sz="1000" b="1" dirty="0"/>
              <a:t>Increasing confidence, knowledge and skills of all staff in teaching PE and sporting activities</a:t>
            </a:r>
          </a:p>
          <a:p>
            <a:pPr>
              <a:defRPr/>
            </a:pPr>
            <a:r>
              <a:rPr lang="en-US" sz="1000" b="1" dirty="0"/>
              <a:t>                            prioritising CPD and training where needed.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113545443"/>
              </p:ext>
            </p:extLst>
          </p:nvPr>
        </p:nvGraphicFramePr>
        <p:xfrm>
          <a:off x="40841" y="512064"/>
          <a:ext cx="6078972" cy="1348740"/>
        </p:xfrm>
        <a:graphic>
          <a:graphicData uri="http://schemas.openxmlformats.org/drawingml/2006/table">
            <a:tbl>
              <a:tblPr firstRow="1" bandRow="1">
                <a:tableStyleId>{5C22544A-7EE6-4342-B048-85BDC9FD1C3A}</a:tableStyleId>
              </a:tblPr>
              <a:tblGrid>
                <a:gridCol w="505259">
                  <a:extLst>
                    <a:ext uri="{9D8B030D-6E8A-4147-A177-3AD203B41FA5}">
                      <a16:colId xmlns:a16="http://schemas.microsoft.com/office/drawing/2014/main" val="1397519339"/>
                    </a:ext>
                  </a:extLst>
                </a:gridCol>
                <a:gridCol w="1314959">
                  <a:extLst>
                    <a:ext uri="{9D8B030D-6E8A-4147-A177-3AD203B41FA5}">
                      <a16:colId xmlns:a16="http://schemas.microsoft.com/office/drawing/2014/main" val="3874769663"/>
                    </a:ext>
                  </a:extLst>
                </a:gridCol>
                <a:gridCol w="1557983">
                  <a:extLst>
                    <a:ext uri="{9D8B030D-6E8A-4147-A177-3AD203B41FA5}">
                      <a16:colId xmlns:a16="http://schemas.microsoft.com/office/drawing/2014/main" val="279180329"/>
                    </a:ext>
                  </a:extLst>
                </a:gridCol>
                <a:gridCol w="1851458">
                  <a:extLst>
                    <a:ext uri="{9D8B030D-6E8A-4147-A177-3AD203B41FA5}">
                      <a16:colId xmlns:a16="http://schemas.microsoft.com/office/drawing/2014/main" val="1419483341"/>
                    </a:ext>
                  </a:extLst>
                </a:gridCol>
                <a:gridCol w="849313">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1c</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dirty="0">
                          <a:solidFill>
                            <a:schemeClr val="tx1"/>
                          </a:solidFill>
                          <a:latin typeface="Calibri" panose="020F0502020204030204" pitchFamily="34" charset="0"/>
                          <a:cs typeface="Calibri" panose="020F0502020204030204" pitchFamily="34" charset="0"/>
                        </a:rPr>
                        <a:t>During PE lessons links between real PE and specific sports are made more explicit in every lesson across the school. Children more confidently perform the fundamental movement skills and during feedback sections of the lesson will explain how progress will support them in PE lessons focusing on specific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dirty="0">
                          <a:solidFill>
                            <a:schemeClr val="tx1"/>
                          </a:solidFill>
                          <a:latin typeface="Calibri" panose="020F0502020204030204" pitchFamily="34" charset="0"/>
                          <a:cs typeface="Calibri" panose="020F0502020204030204" pitchFamily="34" charset="0"/>
                        </a:rPr>
                        <a:t>Now the links are being consistently made by staff in all lessons, children will show a more positive attitude when practicing the fundamental movement skills as they have a greater understanding of why they need to develop the skills.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Learning walks, peer observations,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FF0000"/>
                          </a:solidFill>
                          <a:latin typeface="Calibri" panose="020F0502020204030204" pitchFamily="34" charset="0"/>
                          <a:cs typeface="Calibri" panose="020F0502020204030204" pitchFamily="34" charset="0"/>
                        </a:rPr>
                        <a:t>See below</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917932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44711" y="75720"/>
            <a:ext cx="6075101" cy="553998"/>
          </a:xfrm>
          <a:prstGeom prst="rect">
            <a:avLst/>
          </a:prstGeom>
          <a:solidFill>
            <a:schemeClr val="bg1"/>
          </a:solidFill>
        </p:spPr>
        <p:txBody>
          <a:bodyPr wrap="square" rtlCol="0">
            <a:spAutoFit/>
          </a:bodyPr>
          <a:lstStyle/>
          <a:p>
            <a:pPr>
              <a:defRPr/>
            </a:pPr>
            <a:r>
              <a:rPr lang="en-US" sz="1000" b="1" dirty="0">
                <a:solidFill>
                  <a:prstClr val="black"/>
                </a:solidFill>
                <a:latin typeface="Calibri" panose="020F0502020204030204" pitchFamily="34" charset="0"/>
                <a:cs typeface="Calibri" panose="020F0502020204030204" pitchFamily="34" charset="0"/>
              </a:rPr>
              <a:t>O</a:t>
            </a:r>
            <a:r>
              <a:rPr kumimoji="0" lang="en-US" sz="1000" b="1" i="0" u="none" strike="noStrike" kern="120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bjective</a:t>
            </a: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a:t>
            </a:r>
            <a:r>
              <a:rPr lang="en-US" sz="1000" b="1" dirty="0"/>
              <a:t>Increasing confidence, knowledge and skills of all staff in teaching PE and sporting activities</a:t>
            </a:r>
          </a:p>
          <a:p>
            <a:pPr>
              <a:defRPr/>
            </a:pPr>
            <a:r>
              <a:rPr lang="en-US" sz="1000" b="1" dirty="0"/>
              <a:t>                      prioritising CPD and training where needed.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2277179521"/>
              </p:ext>
            </p:extLst>
          </p:nvPr>
        </p:nvGraphicFramePr>
        <p:xfrm>
          <a:off x="40841" y="512064"/>
          <a:ext cx="6078972" cy="2545080"/>
        </p:xfrm>
        <a:graphic>
          <a:graphicData uri="http://schemas.openxmlformats.org/drawingml/2006/table">
            <a:tbl>
              <a:tblPr firstRow="1" bandRow="1">
                <a:tableStyleId>{5C22544A-7EE6-4342-B048-85BDC9FD1C3A}</a:tableStyleId>
              </a:tblPr>
              <a:tblGrid>
                <a:gridCol w="505259">
                  <a:extLst>
                    <a:ext uri="{9D8B030D-6E8A-4147-A177-3AD203B41FA5}">
                      <a16:colId xmlns:a16="http://schemas.microsoft.com/office/drawing/2014/main" val="1397519339"/>
                    </a:ext>
                  </a:extLst>
                </a:gridCol>
                <a:gridCol w="1314959">
                  <a:extLst>
                    <a:ext uri="{9D8B030D-6E8A-4147-A177-3AD203B41FA5}">
                      <a16:colId xmlns:a16="http://schemas.microsoft.com/office/drawing/2014/main" val="3874769663"/>
                    </a:ext>
                  </a:extLst>
                </a:gridCol>
                <a:gridCol w="1557983">
                  <a:extLst>
                    <a:ext uri="{9D8B030D-6E8A-4147-A177-3AD203B41FA5}">
                      <a16:colId xmlns:a16="http://schemas.microsoft.com/office/drawing/2014/main" val="279180329"/>
                    </a:ext>
                  </a:extLst>
                </a:gridCol>
                <a:gridCol w="1851458">
                  <a:extLst>
                    <a:ext uri="{9D8B030D-6E8A-4147-A177-3AD203B41FA5}">
                      <a16:colId xmlns:a16="http://schemas.microsoft.com/office/drawing/2014/main" val="1419483341"/>
                    </a:ext>
                  </a:extLst>
                </a:gridCol>
                <a:gridCol w="849313">
                  <a:extLst>
                    <a:ext uri="{9D8B030D-6E8A-4147-A177-3AD203B41FA5}">
                      <a16:colId xmlns:a16="http://schemas.microsoft.com/office/drawing/2014/main" val="1532179531"/>
                    </a:ext>
                  </a:extLst>
                </a:gridCol>
              </a:tblGrid>
              <a:tr h="226247">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1d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kern="1200" dirty="0">
                          <a:solidFill>
                            <a:schemeClr val="dk1"/>
                          </a:solidFill>
                          <a:effectLst/>
                          <a:latin typeface="Calibri" panose="020F0502020204030204" pitchFamily="34" charset="0"/>
                          <a:ea typeface="+mn-ea"/>
                          <a:cs typeface="Calibri" panose="020F0502020204030204" pitchFamily="34" charset="0"/>
                        </a:rPr>
                        <a:t>Provide ongoing whole school CPD to ensure teachers are confident to consistently deliver PE lessons which are adapted when appropriate using the real PE resources and the STEP model to meet the needs of all pupils.</a:t>
                      </a: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dirty="0">
                          <a:solidFill>
                            <a:schemeClr val="tx1"/>
                          </a:solidFill>
                          <a:latin typeface="Calibri" panose="020F0502020204030204" pitchFamily="34" charset="0"/>
                          <a:cs typeface="Calibri" panose="020F0502020204030204" pitchFamily="34" charset="0"/>
                        </a:rPr>
                        <a:t>Quality of teaching and learning in Physical Education will be developed through bespoke staff CPD for all class teachers. </a:t>
                      </a:r>
                    </a:p>
                    <a:p>
                      <a:pPr algn="just">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just">
                        <a:lnSpc>
                          <a:spcPct val="100000"/>
                        </a:lnSpc>
                      </a:pPr>
                      <a:r>
                        <a:rPr lang="en-US" sz="600" dirty="0">
                          <a:solidFill>
                            <a:schemeClr val="tx1"/>
                          </a:solidFill>
                          <a:latin typeface="Calibri" panose="020F0502020204030204" pitchFamily="34" charset="0"/>
                          <a:cs typeface="Calibri" panose="020F0502020204030204" pitchFamily="34" charset="0"/>
                        </a:rPr>
                        <a:t>Ensure real PE annual membership is paid to ensure teachers can access HQ planning and supporting resources.</a:t>
                      </a:r>
                    </a:p>
                    <a:p>
                      <a:pPr algn="just">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just">
                        <a:lnSpc>
                          <a:spcPct val="100000"/>
                        </a:lnSpc>
                      </a:pPr>
                      <a:r>
                        <a:rPr lang="en-US" sz="600" dirty="0">
                          <a:solidFill>
                            <a:schemeClr val="tx1"/>
                          </a:solidFill>
                          <a:latin typeface="Calibri" panose="020F0502020204030204" pitchFamily="34" charset="0"/>
                          <a:cs typeface="Calibri" panose="020F0502020204030204" pitchFamily="34" charset="0"/>
                        </a:rPr>
                        <a:t>PE resources updated to enable HQ teaching to take place.</a:t>
                      </a:r>
                    </a:p>
                    <a:p>
                      <a:pPr algn="just">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mn-lt"/>
                          <a:ea typeface="+mn-ea"/>
                          <a:cs typeface="+mn-cs"/>
                        </a:rPr>
                        <a:t>STEP model recap sheet provided</a:t>
                      </a:r>
                      <a:endParaRPr lang="en-GB" sz="1134" kern="1200" dirty="0">
                        <a:solidFill>
                          <a:schemeClr val="dk1"/>
                        </a:solidFill>
                        <a:effectLst/>
                        <a:latin typeface="+mn-lt"/>
                        <a:ea typeface="+mn-ea"/>
                        <a:cs typeface="+mn-cs"/>
                      </a:endParaRPr>
                    </a:p>
                    <a:p>
                      <a:pPr algn="just">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r>
                        <a:rPr lang="en-US" sz="600" dirty="0">
                          <a:solidFill>
                            <a:schemeClr val="tx1"/>
                          </a:solidFill>
                          <a:latin typeface="Calibri" panose="020F0502020204030204" pitchFamily="34" charset="0"/>
                          <a:cs typeface="Calibri" panose="020F0502020204030204" pitchFamily="34" charset="0"/>
                        </a:rPr>
                        <a:t>Peer observations</a:t>
                      </a:r>
                    </a:p>
                    <a:p>
                      <a:pPr algn="just">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a:t>
                      </a:r>
                    </a:p>
                    <a:p>
                      <a:pPr algn="just">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By adapting activities during lessons to ensure all pupils are challenged and/or supported will ensure that progress is made throughout the session regardless of pupils starting points. This impact will be measured through lesson observations and pupil voice.</a:t>
                      </a:r>
                      <a:endParaRPr lang="en-US" sz="600" dirty="0">
                        <a:solidFill>
                          <a:schemeClr val="tx1"/>
                        </a:solidFill>
                        <a:latin typeface="Calibri" panose="020F0502020204030204" pitchFamily="34" charset="0"/>
                        <a:cs typeface="Calibri" panose="020F0502020204030204" pitchFamily="34" charset="0"/>
                      </a:endParaRPr>
                    </a:p>
                    <a:p>
                      <a:pPr algn="just">
                        <a:lnSpc>
                          <a:spcPct val="100000"/>
                        </a:lnSpc>
                      </a:pPr>
                      <a:endParaRPr lang="en-US" sz="450" dirty="0">
                        <a:solidFill>
                          <a:schemeClr val="accent1">
                            <a:lumMod val="75000"/>
                          </a:schemeClr>
                        </a:solidFill>
                        <a:latin typeface="Calibri" panose="020F0502020204030204" pitchFamily="34" charset="0"/>
                        <a:cs typeface="Calibri" panose="020F0502020204030204" pitchFamily="34" charset="0"/>
                      </a:endParaRPr>
                    </a:p>
                    <a:p>
                      <a:pPr algn="just">
                        <a:lnSpc>
                          <a:spcPct val="100000"/>
                        </a:lnSpc>
                      </a:pPr>
                      <a:endParaRPr lang="en-US" sz="450" dirty="0">
                        <a:solidFill>
                          <a:schemeClr val="accent1">
                            <a:lumMod val="75000"/>
                          </a:schemeClr>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Peer observations- </a:t>
                      </a:r>
                      <a:r>
                        <a:rPr lang="en-GB" sz="600" dirty="0">
                          <a:solidFill>
                            <a:schemeClr val="tx1"/>
                          </a:solidFill>
                          <a:latin typeface="Calibri" panose="020F0502020204030204" pitchFamily="34" charset="0"/>
                          <a:cs typeface="Calibri" panose="020F0502020204030204" pitchFamily="34" charset="0"/>
                        </a:rPr>
                        <a:t>The purpose is to provide a supportive framework for professional development and reflective practice which will then lead to better outcomes for the children.</a:t>
                      </a:r>
                    </a:p>
                    <a:p>
                      <a:pPr algn="just"/>
                      <a:r>
                        <a:rPr lang="en-GB" sz="600" dirty="0">
                          <a:solidFill>
                            <a:schemeClr val="tx1"/>
                          </a:solidFill>
                          <a:latin typeface="Calibri" panose="020F0502020204030204" pitchFamily="34" charset="0"/>
                          <a:cs typeface="Calibri" panose="020F0502020204030204" pitchFamily="34" charset="0"/>
                        </a:rPr>
                        <a:t>By observing each other it will give teachers the opportunity to </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identify each others strengths which can then be celebrated </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offer constructive feedback</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identify areas for development</a:t>
                      </a:r>
                    </a:p>
                    <a:p>
                      <a:pPr marL="285750" indent="-285750" algn="just">
                        <a:buFontTx/>
                        <a:buChar char="-"/>
                      </a:pPr>
                      <a:r>
                        <a:rPr lang="en-GB" sz="600" dirty="0">
                          <a:solidFill>
                            <a:schemeClr val="tx1"/>
                          </a:solidFill>
                          <a:latin typeface="Calibri" panose="020F0502020204030204" pitchFamily="34" charset="0"/>
                          <a:cs typeface="Calibri" panose="020F0502020204030204" pitchFamily="34" charset="0"/>
                        </a:rPr>
                        <a:t>observe how others have interpreted expectations for lesson delivery</a:t>
                      </a:r>
                    </a:p>
                    <a:p>
                      <a:pPr algn="just">
                        <a:lnSpc>
                          <a:spcPct val="100000"/>
                        </a:lnSpc>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This process will help teachers to build on their current knowledge and consider new strategies and applications for the delivery of real PE</a:t>
                      </a: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dirty="0">
                          <a:solidFill>
                            <a:schemeClr val="tx1"/>
                          </a:solidFill>
                          <a:latin typeface="Calibri" panose="020F0502020204030204" pitchFamily="34" charset="0"/>
                          <a:cs typeface="Calibri" panose="020F0502020204030204" pitchFamily="34" charset="0"/>
                        </a:rPr>
                        <a:t>Staff confidence surveys, lesson observation reviews, pupil voice, peer observations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17326003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48583" y="75720"/>
            <a:ext cx="6078971" cy="553998"/>
          </a:xfrm>
          <a:prstGeom prst="rect">
            <a:avLst/>
          </a:prstGeom>
          <a:solidFill>
            <a:schemeClr val="bg1"/>
          </a:solidFill>
        </p:spPr>
        <p:txBody>
          <a:bodyPr wrap="square" rtlCol="0">
            <a:spAutoFit/>
          </a:bodyPr>
          <a:lstStyle/>
          <a:p>
            <a:pPr>
              <a:defRPr/>
            </a:pPr>
            <a:r>
              <a:rPr lang="en-US" sz="1000" b="1" dirty="0">
                <a:solidFill>
                  <a:prstClr val="black"/>
                </a:solidFill>
                <a:latin typeface="Calibri" panose="020F0502020204030204" pitchFamily="34" charset="0"/>
                <a:cs typeface="Calibri" panose="020F0502020204030204" pitchFamily="34" charset="0"/>
              </a:rPr>
              <a:t>O</a:t>
            </a:r>
            <a:r>
              <a:rPr kumimoji="0" lang="en-US" sz="1000" b="1" i="0" u="none" strike="noStrike" kern="120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bjective</a:t>
            </a: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a:t>
            </a:r>
            <a:r>
              <a:rPr lang="en-US" sz="1000" b="1" dirty="0"/>
              <a:t>Increasing confidence, knowledge and skills of all staff in teaching PE and sporting activities</a:t>
            </a:r>
          </a:p>
          <a:p>
            <a:pPr>
              <a:defRPr/>
            </a:pPr>
            <a:r>
              <a:rPr lang="en-US" sz="1000" b="1" dirty="0"/>
              <a:t>                       prioritising CPD and training where needed.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554574384"/>
              </p:ext>
            </p:extLst>
          </p:nvPr>
        </p:nvGraphicFramePr>
        <p:xfrm>
          <a:off x="40841" y="512064"/>
          <a:ext cx="6078972" cy="1927860"/>
        </p:xfrm>
        <a:graphic>
          <a:graphicData uri="http://schemas.openxmlformats.org/drawingml/2006/table">
            <a:tbl>
              <a:tblPr firstRow="1" bandRow="1">
                <a:tableStyleId>{5C22544A-7EE6-4342-B048-85BDC9FD1C3A}</a:tableStyleId>
              </a:tblPr>
              <a:tblGrid>
                <a:gridCol w="505259">
                  <a:extLst>
                    <a:ext uri="{9D8B030D-6E8A-4147-A177-3AD203B41FA5}">
                      <a16:colId xmlns:a16="http://schemas.microsoft.com/office/drawing/2014/main" val="1397519339"/>
                    </a:ext>
                  </a:extLst>
                </a:gridCol>
                <a:gridCol w="1314959">
                  <a:extLst>
                    <a:ext uri="{9D8B030D-6E8A-4147-A177-3AD203B41FA5}">
                      <a16:colId xmlns:a16="http://schemas.microsoft.com/office/drawing/2014/main" val="3874769663"/>
                    </a:ext>
                  </a:extLst>
                </a:gridCol>
                <a:gridCol w="1557983">
                  <a:extLst>
                    <a:ext uri="{9D8B030D-6E8A-4147-A177-3AD203B41FA5}">
                      <a16:colId xmlns:a16="http://schemas.microsoft.com/office/drawing/2014/main" val="279180329"/>
                    </a:ext>
                  </a:extLst>
                </a:gridCol>
                <a:gridCol w="1851458">
                  <a:extLst>
                    <a:ext uri="{9D8B030D-6E8A-4147-A177-3AD203B41FA5}">
                      <a16:colId xmlns:a16="http://schemas.microsoft.com/office/drawing/2014/main" val="1419483341"/>
                    </a:ext>
                  </a:extLst>
                </a:gridCol>
                <a:gridCol w="849313">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The strategies introduced in a staff training session to ensure that the School Sport and Physical Activity Offer is SEND Inclusive are becoming embedded across the school Teachers are more knowledgeable about the ways in which lessons can be adapted so that all learners are challenged and able to make progress. By gaining an understanding of the inclusion spectrum and the STEP model, staff now have greater confidence to make better choices so that the children feel successful in every lesson.</a:t>
                      </a:r>
                      <a:endParaRPr lang="en-GB" sz="600" kern="1200" dirty="0">
                        <a:solidFill>
                          <a:schemeClr val="dk1"/>
                        </a:solidFill>
                        <a:effectLst/>
                        <a:latin typeface="+mn-lt"/>
                        <a:ea typeface="+mn-ea"/>
                        <a:cs typeface="+mn-cs"/>
                      </a:endParaRPr>
                    </a:p>
                    <a:p>
                      <a:pPr algn="l">
                        <a:lnSpc>
                          <a:spcPct val="100000"/>
                        </a:lnSpc>
                      </a:pPr>
                      <a:endParaRPr lang="en-US" sz="45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lnSpc>
                          <a:spcPct val="100000"/>
                        </a:lnSpc>
                      </a:pPr>
                      <a:r>
                        <a:rPr lang="en-US" sz="600" dirty="0">
                          <a:solidFill>
                            <a:schemeClr val="tx1"/>
                          </a:solidFill>
                          <a:latin typeface="Calibri" panose="020F0502020204030204" pitchFamily="34" charset="0"/>
                          <a:cs typeface="Calibri" panose="020F0502020204030204" pitchFamily="34" charset="0"/>
                        </a:rPr>
                        <a:t>By ensuring that all children are able to make progress and feel a sense of achievement will help them to develop a more positive attitude towards sports and physical activity. This in turn will hopefully lead to a healthier lifestyle because they will want to be more active both inside and outside of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Peer observations, pupil voice, Pupil participation grid and intervention register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FF0000"/>
                          </a:solidFill>
                          <a:latin typeface="Calibri" panose="020F0502020204030204" pitchFamily="34" charset="0"/>
                          <a:cs typeface="Calibri" panose="020F0502020204030204" pitchFamily="34" charset="0"/>
                        </a:rPr>
                        <a:t>See below</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52988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5236" y="0"/>
            <a:ext cx="6183217" cy="553998"/>
          </a:xfrm>
          <a:prstGeom prst="rect">
            <a:avLst/>
          </a:prstGeom>
          <a:solidFill>
            <a:schemeClr val="bg1"/>
          </a:solidFill>
        </p:spPr>
        <p:txBody>
          <a:bodyPr wrap="square" rtlCol="0">
            <a:spAutoFit/>
          </a:bodyPr>
          <a:lstStyle/>
          <a:p>
            <a:pPr>
              <a:defRPr/>
            </a:pP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 </a:t>
            </a:r>
            <a:r>
              <a:rPr lang="en-US" sz="1000" b="1" dirty="0"/>
              <a:t>Increasing confidence, knowledge and skills of all staff in teaching PE and sporting activities</a:t>
            </a:r>
          </a:p>
          <a:p>
            <a:pPr>
              <a:defRPr/>
            </a:pPr>
            <a:r>
              <a:rPr lang="en-US" sz="1000" b="1" dirty="0"/>
              <a:t>                            prioritising CPD and training where needed.</a:t>
            </a:r>
          </a:p>
          <a:p>
            <a:pPr lvl="0"/>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4268403164"/>
              </p:ext>
            </p:extLst>
          </p:nvPr>
        </p:nvGraphicFramePr>
        <p:xfrm>
          <a:off x="-16933" y="322597"/>
          <a:ext cx="6166284" cy="3870960"/>
        </p:xfrm>
        <a:graphic>
          <a:graphicData uri="http://schemas.openxmlformats.org/drawingml/2006/table">
            <a:tbl>
              <a:tblPr firstRow="1" bandRow="1">
                <a:tableStyleId>{5C22544A-7EE6-4342-B048-85BDC9FD1C3A}</a:tableStyleId>
              </a:tblPr>
              <a:tblGrid>
                <a:gridCol w="508431">
                  <a:extLst>
                    <a:ext uri="{9D8B030D-6E8A-4147-A177-3AD203B41FA5}">
                      <a16:colId xmlns:a16="http://schemas.microsoft.com/office/drawing/2014/main" val="1397519339"/>
                    </a:ext>
                  </a:extLst>
                </a:gridCol>
                <a:gridCol w="1709558">
                  <a:extLst>
                    <a:ext uri="{9D8B030D-6E8A-4147-A177-3AD203B41FA5}">
                      <a16:colId xmlns:a16="http://schemas.microsoft.com/office/drawing/2014/main" val="3874769663"/>
                    </a:ext>
                  </a:extLst>
                </a:gridCol>
                <a:gridCol w="1248899">
                  <a:extLst>
                    <a:ext uri="{9D8B030D-6E8A-4147-A177-3AD203B41FA5}">
                      <a16:colId xmlns:a16="http://schemas.microsoft.com/office/drawing/2014/main" val="279180329"/>
                    </a:ext>
                  </a:extLst>
                </a:gridCol>
                <a:gridCol w="2088323">
                  <a:extLst>
                    <a:ext uri="{9D8B030D-6E8A-4147-A177-3AD203B41FA5}">
                      <a16:colId xmlns:a16="http://schemas.microsoft.com/office/drawing/2014/main" val="1419483341"/>
                    </a:ext>
                  </a:extLst>
                </a:gridCol>
                <a:gridCol w="611073">
                  <a:extLst>
                    <a:ext uri="{9D8B030D-6E8A-4147-A177-3AD203B41FA5}">
                      <a16:colId xmlns:a16="http://schemas.microsoft.com/office/drawing/2014/main" val="1532179531"/>
                    </a:ext>
                  </a:extLst>
                </a:gridCol>
              </a:tblGrid>
              <a:tr h="267655">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1e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862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7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b="1" kern="1200" dirty="0">
                          <a:solidFill>
                            <a:schemeClr val="dk1"/>
                          </a:solidFill>
                          <a:effectLst/>
                          <a:latin typeface="+mn-lt"/>
                          <a:ea typeface="+mn-ea"/>
                          <a:cs typeface="+mn-cs"/>
                        </a:rPr>
                        <a:t>PE coordinator planning, assessment and training</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Develop an action plan to determine how to use Sports Premium funding to meet the needs of the pupils and staff.</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Map out staff CPD based on research of best practice and an analysis of staff feedback and lesson observations. Decide whether internal or external leaders are needed and </a:t>
                      </a:r>
                      <a:r>
                        <a:rPr lang="en-US" sz="600" kern="1200" dirty="0" err="1">
                          <a:solidFill>
                            <a:schemeClr val="dk1"/>
                          </a:solidFill>
                          <a:effectLst/>
                          <a:latin typeface="+mn-lt"/>
                          <a:ea typeface="+mn-ea"/>
                          <a:cs typeface="+mn-cs"/>
                        </a:rPr>
                        <a:t>organise</a:t>
                      </a:r>
                      <a:r>
                        <a:rPr lang="en-US" sz="600" kern="1200" dirty="0">
                          <a:solidFill>
                            <a:schemeClr val="dk1"/>
                          </a:solidFill>
                          <a:effectLst/>
                          <a:latin typeface="+mn-lt"/>
                          <a:ea typeface="+mn-ea"/>
                          <a:cs typeface="+mn-cs"/>
                        </a:rPr>
                        <a:t> the training materials accordingly.</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Track pupil participation across the school to make sure all children have an equal opportunity to access clubs, festivals and competitions during their time at Linden. </a:t>
                      </a:r>
                      <a:r>
                        <a:rPr lang="en-US" sz="600" kern="1200" dirty="0" err="1">
                          <a:solidFill>
                            <a:schemeClr val="dk1"/>
                          </a:solidFill>
                          <a:effectLst/>
                          <a:latin typeface="+mn-lt"/>
                          <a:ea typeface="+mn-ea"/>
                          <a:cs typeface="+mn-cs"/>
                        </a:rPr>
                        <a:t>Analyse</a:t>
                      </a:r>
                      <a:r>
                        <a:rPr lang="en-US" sz="600" kern="1200" dirty="0">
                          <a:solidFill>
                            <a:schemeClr val="dk1"/>
                          </a:solidFill>
                          <a:effectLst/>
                          <a:latin typeface="+mn-lt"/>
                          <a:ea typeface="+mn-ea"/>
                          <a:cs typeface="+mn-cs"/>
                        </a:rPr>
                        <a:t> the data to determine which children are not attending clubs during the year and create an intervention register so that they can be supported and encouraged to be physically active.</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Carry out pupil voice to determine children’s understanding and enjoyment of clubs and what barriers might exist to stop children attending clubs. Action will then need to be taken to respond the pupil’s feedback. </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Use the pupil participation grid and discussions with class teachers to determine which pupils would benefit most from attending festivals and competitions. Meet with the children to explain what is involved to ensure that they are enthusiastic about representing the school. Discuss the sport and focus depending on whether it is an ‘Inspire’, ‘Develop’ or ‘Excel’ event.</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Meet with Play leaders and MDSAs to </a:t>
                      </a:r>
                      <a:r>
                        <a:rPr lang="en-US" sz="600" kern="1200" dirty="0" err="1">
                          <a:solidFill>
                            <a:schemeClr val="dk1"/>
                          </a:solidFill>
                          <a:effectLst/>
                          <a:latin typeface="+mn-lt"/>
                          <a:ea typeface="+mn-ea"/>
                          <a:cs typeface="+mn-cs"/>
                        </a:rPr>
                        <a:t>organise</a:t>
                      </a:r>
                      <a:r>
                        <a:rPr lang="en-US" sz="600" kern="1200" dirty="0">
                          <a:solidFill>
                            <a:schemeClr val="dk1"/>
                          </a:solidFill>
                          <a:effectLst/>
                          <a:latin typeface="+mn-lt"/>
                          <a:ea typeface="+mn-ea"/>
                          <a:cs typeface="+mn-cs"/>
                        </a:rPr>
                        <a:t> lunchtime clubs. A </a:t>
                      </a:r>
                      <a:r>
                        <a:rPr lang="en-US" sz="600" kern="1200" dirty="0" err="1">
                          <a:solidFill>
                            <a:schemeClr val="dk1"/>
                          </a:solidFill>
                          <a:effectLst/>
                          <a:latin typeface="+mn-lt"/>
                          <a:ea typeface="+mn-ea"/>
                          <a:cs typeface="+mn-cs"/>
                        </a:rPr>
                        <a:t>rota</a:t>
                      </a:r>
                      <a:r>
                        <a:rPr lang="en-US" sz="600" kern="1200" dirty="0">
                          <a:solidFill>
                            <a:schemeClr val="dk1"/>
                          </a:solidFill>
                          <a:effectLst/>
                          <a:latin typeface="+mn-lt"/>
                          <a:ea typeface="+mn-ea"/>
                          <a:cs typeface="+mn-cs"/>
                        </a:rPr>
                        <a:t> needs to be established to determine when and how they will be run and what resources are needed.</a:t>
                      </a:r>
                      <a:endParaRPr lang="en-GB" sz="600" kern="1200" dirty="0">
                        <a:solidFill>
                          <a:schemeClr val="dk1"/>
                        </a:solidFill>
                        <a:effectLst/>
                        <a:latin typeface="+mn-lt"/>
                        <a:ea typeface="+mn-ea"/>
                        <a:cs typeface="+mn-cs"/>
                      </a:endParaRPr>
                    </a:p>
                    <a:p>
                      <a:pPr algn="just"/>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Map out dates across the year where time can be taken to carry out the actions. Staff need to be informed so that children can be made available for pupil voice or Play leader training. These actions will also need to be reviewed and updated throughout the year to ensure the action taking place is appropriate and meeting the needs of the staff and pupils.</a:t>
                      </a:r>
                      <a:endParaRPr lang="en-GB" sz="600" kern="1200" dirty="0">
                        <a:solidFill>
                          <a:schemeClr val="dk1"/>
                        </a:solidFill>
                        <a:effectLst/>
                        <a:latin typeface="+mn-lt"/>
                        <a:ea typeface="+mn-ea"/>
                        <a:cs typeface="+mn-cs"/>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kern="1200" dirty="0">
                          <a:solidFill>
                            <a:schemeClr val="dk1"/>
                          </a:solidFill>
                          <a:effectLst/>
                          <a:latin typeface="+mn-lt"/>
                          <a:ea typeface="+mn-ea"/>
                          <a:cs typeface="+mn-cs"/>
                        </a:rPr>
                        <a:t>By developing a clear action plan to determine how to use the Sports Premium funding will ensure that the money is used effectively with a long-term view to bringing about change and improvement across the school to meet the needs of the pupils and staff. The School Games Mark criteria will also be considered when making decisions. The Mark</a:t>
                      </a:r>
                      <a:r>
                        <a:rPr lang="en-GB" sz="600" kern="1200" dirty="0">
                          <a:solidFill>
                            <a:schemeClr val="dk1"/>
                          </a:solidFill>
                          <a:effectLst/>
                          <a:latin typeface="+mn-lt"/>
                          <a:ea typeface="+mn-ea"/>
                          <a:cs typeface="+mn-cs"/>
                        </a:rPr>
                        <a:t> rewards schools for their commitment to the development of competition, PE leadership and school sports across the school and into the community. </a:t>
                      </a:r>
                      <a:r>
                        <a:rPr lang="en-US" sz="600" kern="1200" dirty="0">
                          <a:solidFill>
                            <a:schemeClr val="dk1"/>
                          </a:solidFill>
                          <a:effectLst/>
                          <a:latin typeface="+mn-lt"/>
                          <a:ea typeface="+mn-ea"/>
                          <a:cs typeface="+mn-cs"/>
                        </a:rPr>
                        <a:t>Mapping out staff CPD based on research of best practice and an analysis of staff feedback and lesson observations will ensure that it addresses areas for development effectively. </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Tracking pupil participation across the school makes sure all children have an equal opportunity to access clubs, festivals and competitions during their time at Linden. Data analysis will accurately determine which children are not attending clubs during the year so that an intervention register can be created. This will mean that those children can be supported and encouraged to be physically active.</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Pupil voice to determine children’s understanding and enjoyment of clubs and what barriers might exist to stop children attending clubs will ensure the right action is taken to support more children. This may mean </a:t>
                      </a:r>
                      <a:r>
                        <a:rPr lang="en-US" sz="600" kern="1200" dirty="0" err="1">
                          <a:solidFill>
                            <a:schemeClr val="dk1"/>
                          </a:solidFill>
                          <a:effectLst/>
                          <a:latin typeface="+mn-lt"/>
                          <a:ea typeface="+mn-ea"/>
                          <a:cs typeface="+mn-cs"/>
                        </a:rPr>
                        <a:t>organising</a:t>
                      </a:r>
                      <a:r>
                        <a:rPr lang="en-US" sz="600" kern="1200" dirty="0">
                          <a:solidFill>
                            <a:schemeClr val="dk1"/>
                          </a:solidFill>
                          <a:effectLst/>
                          <a:latin typeface="+mn-lt"/>
                          <a:ea typeface="+mn-ea"/>
                          <a:cs typeface="+mn-cs"/>
                        </a:rPr>
                        <a:t> clubs at different times, or focusing on different sports to resolve any issues discussed.</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The pupil participation grid and discussions with class teachers will help to determine which pupils would benefit most from attending festivals and competitions. A follow-up meeting with the children to explain what is involved will ensure that they are enthusiastic about representing the school. </a:t>
                      </a:r>
                      <a:endParaRPr lang="en-GB" sz="600" kern="1200" dirty="0">
                        <a:solidFill>
                          <a:schemeClr val="dk1"/>
                        </a:solidFill>
                        <a:effectLst/>
                        <a:latin typeface="+mn-lt"/>
                        <a:ea typeface="+mn-ea"/>
                        <a:cs typeface="+mn-cs"/>
                      </a:endParaRPr>
                    </a:p>
                    <a:p>
                      <a:pPr algn="just"/>
                      <a:r>
                        <a:rPr lang="en-GB" sz="600" kern="1200" dirty="0">
                          <a:solidFill>
                            <a:schemeClr val="dk1"/>
                          </a:solidFill>
                          <a:effectLst/>
                          <a:latin typeface="+mn-lt"/>
                          <a:ea typeface="+mn-ea"/>
                          <a:cs typeface="+mn-cs"/>
                        </a:rPr>
                        <a:t>Meetings with Play leaders and MDSAs will take place to organise lunchtime clubs. A rota  be established to determine when and how they will be run so that more children can be physically active during lunchtimes.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Action plan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3966571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6119813" cy="246221"/>
          </a:xfrm>
          <a:prstGeom prst="rect">
            <a:avLst/>
          </a:prstGeom>
          <a:solidFill>
            <a:schemeClr val="bg1"/>
          </a:solidFill>
        </p:spPr>
        <p:txBody>
          <a:bodyPr wrap="square" rtlCol="0">
            <a:spAutoFit/>
          </a:bodyPr>
          <a:lstStyle/>
          <a:p>
            <a:pPr lvl="0"/>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 </a:t>
            </a:r>
            <a:r>
              <a:rPr lang="en-US" sz="1000" b="1" dirty="0">
                <a:solidFill>
                  <a:prstClr val="black"/>
                </a:solidFill>
                <a:latin typeface="Calibri" panose="020F0502020204030204" pitchFamily="34" charset="0"/>
                <a:cs typeface="Calibri" panose="020F0502020204030204" pitchFamily="34" charset="0"/>
              </a:rPr>
              <a:t>Provide PE CPD and support to all staff</a:t>
            </a: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4028879126"/>
              </p:ext>
            </p:extLst>
          </p:nvPr>
        </p:nvGraphicFramePr>
        <p:xfrm>
          <a:off x="-16769" y="322598"/>
          <a:ext cx="6119813" cy="3755598"/>
        </p:xfrm>
        <a:graphic>
          <a:graphicData uri="http://schemas.openxmlformats.org/drawingml/2006/table">
            <a:tbl>
              <a:tblPr firstRow="1" bandRow="1">
                <a:tableStyleId>{5C22544A-7EE6-4342-B048-85BDC9FD1C3A}</a:tableStyleId>
              </a:tblPr>
              <a:tblGrid>
                <a:gridCol w="577063">
                  <a:extLst>
                    <a:ext uri="{9D8B030D-6E8A-4147-A177-3AD203B41FA5}">
                      <a16:colId xmlns:a16="http://schemas.microsoft.com/office/drawing/2014/main" val="1397519339"/>
                    </a:ext>
                  </a:extLst>
                </a:gridCol>
                <a:gridCol w="2097741">
                  <a:extLst>
                    <a:ext uri="{9D8B030D-6E8A-4147-A177-3AD203B41FA5}">
                      <a16:colId xmlns:a16="http://schemas.microsoft.com/office/drawing/2014/main" val="3874769663"/>
                    </a:ext>
                  </a:extLst>
                </a:gridCol>
                <a:gridCol w="1609165">
                  <a:extLst>
                    <a:ext uri="{9D8B030D-6E8A-4147-A177-3AD203B41FA5}">
                      <a16:colId xmlns:a16="http://schemas.microsoft.com/office/drawing/2014/main" val="279180329"/>
                    </a:ext>
                  </a:extLst>
                </a:gridCol>
                <a:gridCol w="1177636">
                  <a:extLst>
                    <a:ext uri="{9D8B030D-6E8A-4147-A177-3AD203B41FA5}">
                      <a16:colId xmlns:a16="http://schemas.microsoft.com/office/drawing/2014/main" val="1419483341"/>
                    </a:ext>
                  </a:extLst>
                </a:gridCol>
                <a:gridCol w="658208">
                  <a:extLst>
                    <a:ext uri="{9D8B030D-6E8A-4147-A177-3AD203B41FA5}">
                      <a16:colId xmlns:a16="http://schemas.microsoft.com/office/drawing/2014/main" val="1532179531"/>
                    </a:ext>
                  </a:extLst>
                </a:gridCol>
              </a:tblGrid>
              <a:tr h="27320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213098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kern="1200" dirty="0">
                          <a:solidFill>
                            <a:schemeClr val="dk1"/>
                          </a:solidFill>
                          <a:effectLst/>
                          <a:latin typeface="+mn-lt"/>
                          <a:ea typeface="+mn-ea"/>
                          <a:cs typeface="+mn-cs"/>
                        </a:rPr>
                        <a:t>The school achieved the Platinum award in 24/25 after receiving the Gold award for 5 years.  The award is maintained over two years. The Platinum statement our case study related to was:</a:t>
                      </a:r>
                      <a:endParaRPr lang="en-GB" sz="600" kern="1200" dirty="0">
                        <a:solidFill>
                          <a:schemeClr val="dk1"/>
                        </a:solidFill>
                        <a:effectLst/>
                        <a:latin typeface="+mn-lt"/>
                        <a:ea typeface="+mn-ea"/>
                        <a:cs typeface="+mn-cs"/>
                      </a:endParaRPr>
                    </a:p>
                    <a:p>
                      <a:pPr algn="just"/>
                      <a:r>
                        <a:rPr lang="en-US" sz="600" b="1" kern="1200" dirty="0">
                          <a:solidFill>
                            <a:schemeClr val="dk1"/>
                          </a:solidFill>
                          <a:effectLst/>
                          <a:latin typeface="+mn-lt"/>
                          <a:ea typeface="+mn-ea"/>
                          <a:cs typeface="+mn-cs"/>
                        </a:rPr>
                        <a:t>Demonstrate how you are engaging those young people that need it the most in the School Games and evidence how you know they are benefiting.</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The purpose/intent was that each child’s participation in all physical activity is tracked from Reception through to Year 6 to ensure equality, in that all pupils have a chance to represent the school, and to determine if any children are not benefitting from the variety of sports clubs on offer during the school day. Breakfast, lunch and after school sports clubs offer further opportunities to nurture, develop and stretch pupils’ talents and interests and as a school we want to ensure that all pupils are given the chance to experience this. The participation grid highlighted those children who had not yet been actively involved and became our target group so that we could support them to engage with physical activities.</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Overall the number of children taking part in clubs increased as there was a reduction in the number of barriers the pupils were facing. The school has continued to build on this progress by introducing further interventions to reach those pupils who are less active or need further support to engage in physical activity (See above for impact)</a:t>
                      </a: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dirty="0">
                          <a:solidFill>
                            <a:schemeClr val="tx1"/>
                          </a:solidFill>
                          <a:latin typeface="Aptos (Body)"/>
                          <a:cs typeface="Calibri" panose="020F0502020204030204" pitchFamily="34" charset="0"/>
                        </a:rPr>
                        <a:t>By engaging more children in physical activity it will help pupils to develop positive relationships with physical activity for life.</a:t>
                      </a:r>
                    </a:p>
                    <a:p>
                      <a:pPr algn="just"/>
                      <a:r>
                        <a:rPr lang="en-GB" sz="600" b="0" i="0" dirty="0"/>
                        <a:t>This has been achieved through the delivery of high-quality physical education which includes challenges and supports every child and inspires all to succeed and excel in physically-demanding activities. Through the planned interventions, data analysis and planned CPD more opportunities for pupils to become physically confident in a way which supports their fitness, health and mental well-being has been achieved.  Targeted pupils have had opportunities to compete in sport and other activities which have  built character and helped to embed values such as fairness and respect.</a:t>
                      </a:r>
                      <a:endParaRPr lang="en-US" sz="600" b="0" i="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Pupil participation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Sports calendar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Pupil questionnaires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Action plan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Intervention register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See below</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89047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endParaRPr lang="en-US" sz="600" b="0" i="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Total amount for CPD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£4605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59890063"/>
                  </a:ext>
                </a:extLst>
              </a:tr>
            </a:tbl>
          </a:graphicData>
        </a:graphic>
      </p:graphicFrame>
    </p:spTree>
    <p:extLst>
      <p:ext uri="{BB962C8B-B14F-4D97-AF65-F5344CB8AC3E}">
        <p14:creationId xmlns:p14="http://schemas.microsoft.com/office/powerpoint/2010/main" val="2573937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74-3833-29CE-207E-3CF48DC16C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AEBBDF-DE55-F66C-1809-BA1423BE9834}"/>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49DC3219-B457-2767-3A43-739FED7A8C4E}"/>
              </a:ext>
            </a:extLst>
          </p:cNvPr>
          <p:cNvGraphicFramePr>
            <a:graphicFrameLocks noGrp="1"/>
          </p:cNvGraphicFramePr>
          <p:nvPr>
            <p:extLst>
              <p:ext uri="{D42A27DB-BD31-4B8C-83A1-F6EECF244321}">
                <p14:modId xmlns:p14="http://schemas.microsoft.com/office/powerpoint/2010/main" val="2020555874"/>
              </p:ext>
            </p:extLst>
          </p:nvPr>
        </p:nvGraphicFramePr>
        <p:xfrm>
          <a:off x="0" y="338555"/>
          <a:ext cx="6119719" cy="4074082"/>
        </p:xfrm>
        <a:graphic>
          <a:graphicData uri="http://schemas.openxmlformats.org/drawingml/2006/table">
            <a:tbl>
              <a:tblPr firstRow="1" bandRow="1">
                <a:tableStyleId>{5C22544A-7EE6-4342-B048-85BDC9FD1C3A}</a:tableStyleId>
              </a:tblPr>
              <a:tblGrid>
                <a:gridCol w="466166">
                  <a:extLst>
                    <a:ext uri="{9D8B030D-6E8A-4147-A177-3AD203B41FA5}">
                      <a16:colId xmlns:a16="http://schemas.microsoft.com/office/drawing/2014/main" val="1397519339"/>
                    </a:ext>
                  </a:extLst>
                </a:gridCol>
                <a:gridCol w="1418514">
                  <a:extLst>
                    <a:ext uri="{9D8B030D-6E8A-4147-A177-3AD203B41FA5}">
                      <a16:colId xmlns:a16="http://schemas.microsoft.com/office/drawing/2014/main" val="3874769663"/>
                    </a:ext>
                  </a:extLst>
                </a:gridCol>
                <a:gridCol w="2311400">
                  <a:extLst>
                    <a:ext uri="{9D8B030D-6E8A-4147-A177-3AD203B41FA5}">
                      <a16:colId xmlns:a16="http://schemas.microsoft.com/office/drawing/2014/main" val="279180329"/>
                    </a:ext>
                  </a:extLst>
                </a:gridCol>
                <a:gridCol w="1102062">
                  <a:extLst>
                    <a:ext uri="{9D8B030D-6E8A-4147-A177-3AD203B41FA5}">
                      <a16:colId xmlns:a16="http://schemas.microsoft.com/office/drawing/2014/main" val="1419483341"/>
                    </a:ext>
                  </a:extLst>
                </a:gridCol>
                <a:gridCol w="821577">
                  <a:extLst>
                    <a:ext uri="{9D8B030D-6E8A-4147-A177-3AD203B41FA5}">
                      <a16:colId xmlns:a16="http://schemas.microsoft.com/office/drawing/2014/main" val="1532179531"/>
                    </a:ext>
                  </a:extLst>
                </a:gridCol>
              </a:tblGrid>
              <a:tr h="294226">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29496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b="0" i="0" kern="1200" dirty="0">
                          <a:solidFill>
                            <a:schemeClr val="dk1"/>
                          </a:solidFill>
                          <a:effectLst/>
                          <a:latin typeface="Calibri" panose="020F0502020204030204" pitchFamily="34" charset="0"/>
                          <a:ea typeface="+mn-ea"/>
                          <a:cs typeface="Calibri" panose="020F0502020204030204" pitchFamily="34" charset="0"/>
                        </a:rPr>
                        <a:t>To increase physical activity opportunities for children in underrepresented groups and for pupils who are reluctant or find it difficult to engage in physical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b="1" kern="1200" dirty="0">
                          <a:solidFill>
                            <a:schemeClr val="dk1"/>
                          </a:solidFill>
                          <a:effectLst/>
                          <a:latin typeface="+mn-lt"/>
                          <a:ea typeface="+mn-ea"/>
                          <a:cs typeface="+mn-cs"/>
                        </a:rPr>
                        <a:t>Subscribe to the Inspire together membership – competitions, training, health and well-being interventions</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Complete the ‘intention to engage’ form to show which competitions, festivals and intervention sessions we need to sign-up for based on the needs of the school, staff and pupils. </a:t>
                      </a:r>
                      <a:r>
                        <a:rPr lang="en-US" sz="600" dirty="0">
                          <a:latin typeface="Calibri" panose="020F0502020204030204" pitchFamily="34" charset="0"/>
                          <a:cs typeface="Calibri" panose="020F0502020204030204" pitchFamily="34" charset="0"/>
                        </a:rPr>
                        <a:t>Pupil participation grids will highlight those children who are not attending clubs. These children will be interviewed to try and identify barriers preventing their involvement. Through pupil voice, solutions will be agreed</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The intervention register will support with the selection of children attending inspire and develop events</a:t>
                      </a:r>
                    </a:p>
                    <a:p>
                      <a:pPr algn="ctr">
                        <a:spcAft>
                          <a:spcPts val="0"/>
                        </a:spcAft>
                      </a:pPr>
                      <a:r>
                        <a:rPr lang="en-US" sz="600" b="1" dirty="0">
                          <a:solidFill>
                            <a:srgbClr val="CB2613"/>
                          </a:solidFill>
                          <a:effectLst/>
                          <a:latin typeface="Calibri" panose="020F0502020204030204" pitchFamily="34" charset="0"/>
                          <a:ea typeface="Times New Roman" panose="02020603050405020304" pitchFamily="18" charset="0"/>
                          <a:cs typeface="Calibri" panose="020F0502020204030204" pitchFamily="34" charset="0"/>
                        </a:rPr>
                        <a:t>INSPIRE</a:t>
                      </a:r>
                      <a:endParaRPr lang="en-GB" sz="600" dirty="0">
                        <a:effectLst/>
                        <a:latin typeface="Calibri" panose="020F0502020204030204" pitchFamily="34" charset="0"/>
                        <a:ea typeface="Times New Roman" panose="02020603050405020304" pitchFamily="18" charset="0"/>
                        <a:cs typeface="Calibri" panose="020F0502020204030204" pitchFamily="34" charset="0"/>
                      </a:endParaRPr>
                    </a:p>
                    <a:p>
                      <a:pPr algn="ctr">
                        <a:spcAft>
                          <a:spcPts val="0"/>
                        </a:spcAft>
                      </a:pPr>
                      <a:r>
                        <a:rPr lang="en-US" sz="6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Encouraging young people to engage, participate and learn through fun sport, physical activity and healthy opportunities that interest and excite them. Developing fundamental &amp; physical skills, acquiring lifelong learning and promoting social and emotional wellbeing.</a:t>
                      </a:r>
                      <a:br>
                        <a:rPr lang="en-US" sz="6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br>
                      <a:r>
                        <a:rPr lang="en-US" sz="6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Who or what gets you active?</a:t>
                      </a:r>
                      <a:endParaRPr lang="en-GB" sz="600" dirty="0">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solidFill>
                            <a:srgbClr val="0070C0"/>
                          </a:solidFill>
                          <a:effectLst/>
                          <a:latin typeface="Calibri" panose="020F0502020204030204" pitchFamily="34" charset="0"/>
                          <a:cs typeface="Calibri" panose="020F0502020204030204" pitchFamily="34" charset="0"/>
                        </a:rPr>
                        <a:t>DEVELOP</a:t>
                      </a:r>
                      <a:endParaRPr lang="en-US" sz="600" dirty="0">
                        <a:solidFill>
                          <a:srgbClr val="0070C0"/>
                        </a:solidFill>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Targeting inequalities, giving young people opportunities to learn and develop character such as confidence, self-belief, determination and resilience and giving everyone a chance through the support and learning delivered. These events also focus on improving their skills in a fun, safe, supportive environment that has key values at its core and encourages a lifelong love of movement.</a:t>
                      </a:r>
                      <a:br>
                        <a:rPr lang="en-US" sz="600" kern="1200" dirty="0">
                          <a:solidFill>
                            <a:schemeClr val="dk1"/>
                          </a:solidFill>
                          <a:effectLst/>
                          <a:latin typeface="Calibri" panose="020F0502020204030204" pitchFamily="34" charset="0"/>
                          <a:ea typeface="+mn-ea"/>
                          <a:cs typeface="Calibri" panose="020F0502020204030204" pitchFamily="34" charset="0"/>
                        </a:rPr>
                      </a:br>
                      <a:r>
                        <a:rPr lang="en-US" sz="600" b="1" kern="1200" dirty="0">
                          <a:solidFill>
                            <a:schemeClr val="dk1"/>
                          </a:solidFill>
                          <a:effectLst/>
                          <a:latin typeface="Calibri" panose="020F0502020204030204" pitchFamily="34" charset="0"/>
                          <a:ea typeface="+mn-ea"/>
                          <a:cs typeface="Calibri" panose="020F0502020204030204" pitchFamily="34" charset="0"/>
                        </a:rPr>
                        <a:t>Enjoy and strive to improve.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children will have the opportunity to take part in a sports club.</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who are reluctant to carry out physical activity will take part and will develop a more positive attitude towards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club registers, intervention evaluations, intervention register, pupil questionnaires, intra competitions, Me in mind </a:t>
                      </a:r>
                      <a:r>
                        <a:rPr lang="en-US" sz="600" dirty="0" err="1">
                          <a:latin typeface="Calibri" panose="020F0502020204030204" pitchFamily="34" charset="0"/>
                          <a:cs typeface="Calibri" panose="020F0502020204030204" pitchFamily="34" charset="0"/>
                        </a:rPr>
                        <a:t>programme</a:t>
                      </a:r>
                      <a:r>
                        <a:rPr lang="en-US" sz="600" dirty="0">
                          <a:latin typeface="Calibri" panose="020F0502020204030204" pitchFamily="34" charset="0"/>
                          <a:cs typeface="Calibri" panose="020F0502020204030204" pitchFamily="34" charset="0"/>
                        </a:rPr>
                        <a:t> register, Tennis foundation coach SEND sessions / </a:t>
                      </a:r>
                      <a:r>
                        <a:rPr lang="en-US" sz="600" dirty="0" err="1">
                          <a:latin typeface="Calibri" panose="020F0502020204030204" pitchFamily="34" charset="0"/>
                          <a:cs typeface="Calibri" panose="020F0502020204030204" pitchFamily="34" charset="0"/>
                        </a:rPr>
                        <a:t>yr</a:t>
                      </a:r>
                      <a:r>
                        <a:rPr lang="en-US" sz="600" dirty="0">
                          <a:latin typeface="Calibri" panose="020F0502020204030204" pitchFamily="34" charset="0"/>
                          <a:cs typeface="Calibri" panose="020F0502020204030204" pitchFamily="34" charset="0"/>
                        </a:rPr>
                        <a:t> 3/ 4 girls sessions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39184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b="1" i="0" kern="1200" dirty="0">
                          <a:solidFill>
                            <a:schemeClr val="dk1"/>
                          </a:solidFill>
                          <a:effectLst/>
                          <a:latin typeface="Calibri" panose="020F0502020204030204" pitchFamily="34" charset="0"/>
                          <a:ea typeface="+mn-ea"/>
                          <a:cs typeface="Calibri" panose="020F0502020204030204" pitchFamily="34" charset="0"/>
                        </a:rPr>
                        <a:t>Key Stage 2 - Emotional Literacy Intervention Programme aimed at Pupil Premium or vulnerable children. </a:t>
                      </a:r>
                      <a:r>
                        <a:rPr lang="en-GB" sz="600" b="1" i="0" u="sng" kern="1200" dirty="0">
                          <a:solidFill>
                            <a:schemeClr val="dk1"/>
                          </a:solidFill>
                          <a:effectLst/>
                          <a:latin typeface="Calibri" panose="020F0502020204030204" pitchFamily="34" charset="0"/>
                          <a:ea typeface="+mn-ea"/>
                          <a:cs typeface="Calibri" panose="020F0502020204030204" pitchFamily="34" charset="0"/>
                        </a:rPr>
                        <a:t>Me In Mind Club</a:t>
                      </a:r>
                    </a:p>
                    <a:p>
                      <a:pPr marL="0" marR="0" lvl="0" indent="0" algn="just" defTabSz="575981" rtl="0" eaLnBrk="1" fontAlgn="auto" latinLnBrk="0" hangingPunct="1">
                        <a:lnSpc>
                          <a:spcPct val="100000"/>
                        </a:lnSpc>
                        <a:spcBef>
                          <a:spcPts val="0"/>
                        </a:spcBef>
                        <a:spcAft>
                          <a:spcPts val="0"/>
                        </a:spcAft>
                        <a:buClrTx/>
                        <a:buSzTx/>
                        <a:buFontTx/>
                        <a:buNone/>
                        <a:tabLst/>
                        <a:defRPr/>
                      </a:pPr>
                      <a:r>
                        <a:rPr lang="en-GB" sz="600" b="0" i="0" kern="1200" dirty="0">
                          <a:solidFill>
                            <a:schemeClr val="dk1"/>
                          </a:solidFill>
                          <a:effectLst/>
                          <a:latin typeface="Calibri" panose="020F0502020204030204" pitchFamily="34" charset="0"/>
                          <a:ea typeface="+mn-ea"/>
                          <a:cs typeface="Calibri" panose="020F0502020204030204" pitchFamily="34" charset="0"/>
                        </a:rPr>
                        <a:t>An emotional management programme for key stage 2 children. Learners will investigate their own thoughts and feelings and learn techniques to better manage their emotions and understand how to be happier and calmer more often.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0"/>
                        </a:spcAft>
                      </a:pPr>
                      <a:r>
                        <a:rPr lang="en-GB" sz="600" dirty="0">
                          <a:effectLst/>
                          <a:latin typeface="Calibri" panose="020F0502020204030204" pitchFamily="34" charset="0"/>
                          <a:ea typeface="Times New Roman" panose="02020603050405020304" pitchFamily="18" charset="0"/>
                          <a:cs typeface="Calibri" panose="020F0502020204030204" pitchFamily="34" charset="0"/>
                        </a:rPr>
                        <a:t>Inspire Together will deliver an intervention programme</a:t>
                      </a:r>
                      <a:endParaRPr lang="en-GB"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15000"/>
                        </a:lnSpc>
                        <a:spcBef>
                          <a:spcPts val="0"/>
                        </a:spcBef>
                        <a:spcAft>
                          <a:spcPts val="0"/>
                        </a:spcAft>
                        <a:buClrTx/>
                        <a:buSzTx/>
                        <a:buFontTx/>
                        <a:buNone/>
                        <a:tabLst/>
                        <a:defRPr/>
                      </a:pPr>
                      <a:r>
                        <a:rPr lang="en-GB" sz="600" dirty="0">
                          <a:effectLst/>
                          <a:latin typeface="Calibri" panose="020F0502020204030204" pitchFamily="34" charset="0"/>
                          <a:ea typeface="Times New Roman" panose="02020603050405020304" pitchFamily="18" charset="0"/>
                          <a:cs typeface="Calibri" panose="020F0502020204030204" pitchFamily="34" charset="0"/>
                        </a:rPr>
                        <a:t>1. </a:t>
                      </a:r>
                      <a:r>
                        <a:rPr lang="en-GB" sz="6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Key Stage 2 - Emotional Literacy Intervention Programme aimed at Pupil Premium or vulnerable children. </a:t>
                      </a:r>
                      <a:r>
                        <a:rPr lang="en-GB" sz="600" b="1" u="sng"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Me In Mind Club</a:t>
                      </a:r>
                      <a:r>
                        <a:rPr lang="en-GB" sz="600" dirty="0">
                          <a:effectLst/>
                          <a:latin typeface="Calibri" panose="020F0502020204030204" pitchFamily="34" charset="0"/>
                          <a:ea typeface="Times New Roman" panose="02020603050405020304" pitchFamily="18" charset="0"/>
                          <a:cs typeface="Calibri" panose="020F0502020204030204" pitchFamily="34" charset="0"/>
                        </a:rPr>
                        <a:t> A</a:t>
                      </a:r>
                      <a:r>
                        <a:rPr lang="en-GB" sz="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 emotional management programme. Learners will investigate their own thoughts and feelings and learn techniques to better manage their emotions and understand how to be happier and calmer more often. </a:t>
                      </a:r>
                      <a:r>
                        <a:rPr lang="en-GB" sz="600" b="0" i="0" kern="1200" dirty="0">
                          <a:solidFill>
                            <a:schemeClr val="dk1"/>
                          </a:solidFill>
                          <a:effectLst/>
                          <a:latin typeface="Calibri" panose="020F0502020204030204" pitchFamily="34" charset="0"/>
                          <a:ea typeface="+mn-ea"/>
                          <a:cs typeface="Calibri" panose="020F0502020204030204" pitchFamily="34" charset="0"/>
                        </a:rPr>
                        <a:t>Physical activity built into the programme (10 week programme with staff mentoring and resources).</a:t>
                      </a:r>
                      <a:r>
                        <a:rPr lang="en-US" sz="600" dirty="0">
                          <a:latin typeface="Calibri" panose="020F0502020204030204" pitchFamily="34" charset="0"/>
                          <a:cs typeface="Calibri" panose="020F0502020204030204" pitchFamily="34" charset="0"/>
                        </a:rPr>
                        <a:t> Children who find regulating their emotions challenging can often be exposed to more situations during PE sessions that are difficult to cope with and can become stressful. </a:t>
                      </a:r>
                      <a:endParaRPr lang="en-GB" sz="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15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This </a:t>
                      </a:r>
                      <a:r>
                        <a:rPr lang="en-US" sz="600" dirty="0" err="1">
                          <a:latin typeface="Calibri" panose="020F0502020204030204" pitchFamily="34" charset="0"/>
                          <a:cs typeface="Calibri" panose="020F0502020204030204" pitchFamily="34" charset="0"/>
                        </a:rPr>
                        <a:t>programme</a:t>
                      </a:r>
                      <a:r>
                        <a:rPr lang="en-US" sz="600" dirty="0">
                          <a:latin typeface="Calibri" panose="020F0502020204030204" pitchFamily="34" charset="0"/>
                          <a:cs typeface="Calibri" panose="020F0502020204030204" pitchFamily="34" charset="0"/>
                        </a:rPr>
                        <a:t> will support children with identifying triggers and possible strategies that can be used to help maintain calm and reduce extreme responses. This will help children to develop a more positive mind set when participating in physical activity which will help them to make greater progress.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questionnaires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D28966CA-6364-447D-99A8-3859539A812A}"/>
              </a:ext>
            </a:extLst>
          </p:cNvPr>
          <p:cNvSpPr txBox="1"/>
          <p:nvPr/>
        </p:nvSpPr>
        <p:spPr>
          <a:xfrm>
            <a:off x="-16769" y="0"/>
            <a:ext cx="6119718" cy="338554"/>
          </a:xfrm>
          <a:prstGeom prst="rect">
            <a:avLst/>
          </a:prstGeom>
          <a:solidFill>
            <a:schemeClr val="bg1"/>
          </a:solidFill>
        </p:spPr>
        <p:txBody>
          <a:bodyPr wrap="square" rtlCol="0">
            <a:spAutoFit/>
          </a:bodyPr>
          <a:lstStyle/>
          <a:p>
            <a:r>
              <a:rPr lang="en-US" sz="800" b="1" dirty="0">
                <a:latin typeface="Calibri" panose="020F0502020204030204" pitchFamily="34" charset="0"/>
                <a:cs typeface="Calibri" panose="020F0502020204030204" pitchFamily="34" charset="0"/>
              </a:rPr>
              <a:t>Objective: </a:t>
            </a:r>
            <a:r>
              <a:rPr lang="en-GB" sz="800" b="1" dirty="0">
                <a:solidFill>
                  <a:schemeClr val="dk1"/>
                </a:solidFill>
                <a:latin typeface="Calibri" panose="020F0502020204030204" pitchFamily="34" charset="0"/>
                <a:cs typeface="Calibri" panose="020F0502020204030204" pitchFamily="34" charset="0"/>
              </a:rPr>
              <a:t>To increase physical activity opportunities for children in underrepresented groups and for pupils who are reluctant or find it</a:t>
            </a:r>
          </a:p>
          <a:p>
            <a:r>
              <a:rPr lang="en-GB" sz="800" b="1" dirty="0">
                <a:solidFill>
                  <a:schemeClr val="dk1"/>
                </a:solidFill>
                <a:latin typeface="Calibri" panose="020F0502020204030204" pitchFamily="34" charset="0"/>
                <a:cs typeface="Calibri" panose="020F0502020204030204" pitchFamily="34" charset="0"/>
              </a:rPr>
              <a:t>                     difficult to engage in physical activities</a:t>
            </a:r>
            <a:r>
              <a:rPr lang="en-US" sz="600" b="1" dirty="0">
                <a:solidFill>
                  <a:schemeClr val="dk1"/>
                </a:solidFill>
                <a:latin typeface="Calibri" panose="020F0502020204030204" pitchFamily="34" charset="0"/>
                <a:cs typeface="Calibri" panose="020F0502020204030204" pitchFamily="34" charset="0"/>
              </a:rPr>
              <a:t>.</a:t>
            </a:r>
            <a:endParaRPr lang="en-GB" sz="600" b="1" dirty="0">
              <a:solidFill>
                <a:schemeClr val="dk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63486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C9E-67AA-3F69-6298-2FABAAE6F0B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28FF5A9-AA58-DE6F-B862-5B3888BD018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FD8F61E-148C-155F-6101-FF65E37D4262}"/>
              </a:ext>
            </a:extLst>
          </p:cNvPr>
          <p:cNvSpPr txBox="1"/>
          <p:nvPr/>
        </p:nvSpPr>
        <p:spPr>
          <a:xfrm>
            <a:off x="-46471" y="0"/>
            <a:ext cx="6166284" cy="369332"/>
          </a:xfrm>
          <a:prstGeom prst="rect">
            <a:avLst/>
          </a:prstGeom>
          <a:solidFill>
            <a:schemeClr val="bg1"/>
          </a:solidFill>
        </p:spPr>
        <p:txBody>
          <a:bodyPr wrap="square" rtlCol="0">
            <a:spAutoFit/>
          </a:bodyPr>
          <a:lstStyle/>
          <a:p>
            <a:r>
              <a:rPr lang="en-US" sz="1000" b="1" dirty="0">
                <a:latin typeface="Calibri" panose="020F0502020204030204" pitchFamily="34" charset="0"/>
                <a:cs typeface="Calibri" panose="020F0502020204030204" pitchFamily="34" charset="0"/>
              </a:rPr>
              <a:t>Objective: </a:t>
            </a:r>
            <a:r>
              <a:rPr lang="en-GB" sz="800" b="1" dirty="0">
                <a:solidFill>
                  <a:schemeClr val="dk1"/>
                </a:solidFill>
                <a:latin typeface="Calibri" panose="020F0502020204030204" pitchFamily="34" charset="0"/>
                <a:cs typeface="Calibri" panose="020F0502020204030204" pitchFamily="34" charset="0"/>
              </a:rPr>
              <a:t>To increase physical activity opportunities for children in underrepresented groups and for pupils who are reluctant or find it</a:t>
            </a:r>
          </a:p>
          <a:p>
            <a:r>
              <a:rPr lang="en-GB" sz="800" b="1" dirty="0">
                <a:solidFill>
                  <a:schemeClr val="dk1"/>
                </a:solidFill>
                <a:latin typeface="Calibri" panose="020F0502020204030204" pitchFamily="34" charset="0"/>
                <a:cs typeface="Calibri" panose="020F0502020204030204" pitchFamily="34" charset="0"/>
              </a:rPr>
              <a:t>                          difficult to engage in physical activities</a:t>
            </a:r>
          </a:p>
        </p:txBody>
      </p:sp>
      <p:graphicFrame>
        <p:nvGraphicFramePr>
          <p:cNvPr id="2" name="Table 1">
            <a:extLst>
              <a:ext uri="{FF2B5EF4-FFF2-40B4-BE49-F238E27FC236}">
                <a16:creationId xmlns:a16="http://schemas.microsoft.com/office/drawing/2014/main" id="{F094E688-6515-9815-BF4B-1059CEF1B1F6}"/>
              </a:ext>
            </a:extLst>
          </p:cNvPr>
          <p:cNvGraphicFramePr>
            <a:graphicFrameLocks noGrp="1"/>
          </p:cNvGraphicFramePr>
          <p:nvPr>
            <p:extLst>
              <p:ext uri="{D42A27DB-BD31-4B8C-83A1-F6EECF244321}">
                <p14:modId xmlns:p14="http://schemas.microsoft.com/office/powerpoint/2010/main" val="2548521299"/>
              </p:ext>
            </p:extLst>
          </p:nvPr>
        </p:nvGraphicFramePr>
        <p:xfrm>
          <a:off x="-46471" y="326545"/>
          <a:ext cx="6166284" cy="1493520"/>
        </p:xfrm>
        <a:graphic>
          <a:graphicData uri="http://schemas.openxmlformats.org/drawingml/2006/table">
            <a:tbl>
              <a:tblPr firstRow="1" bandRow="1">
                <a:tableStyleId>{5C22544A-7EE6-4342-B048-85BDC9FD1C3A}</a:tableStyleId>
              </a:tblPr>
              <a:tblGrid>
                <a:gridCol w="481259">
                  <a:extLst>
                    <a:ext uri="{9D8B030D-6E8A-4147-A177-3AD203B41FA5}">
                      <a16:colId xmlns:a16="http://schemas.microsoft.com/office/drawing/2014/main" val="1397519339"/>
                    </a:ext>
                  </a:extLst>
                </a:gridCol>
                <a:gridCol w="1564341">
                  <a:extLst>
                    <a:ext uri="{9D8B030D-6E8A-4147-A177-3AD203B41FA5}">
                      <a16:colId xmlns:a16="http://schemas.microsoft.com/office/drawing/2014/main" val="3874769663"/>
                    </a:ext>
                  </a:extLst>
                </a:gridCol>
                <a:gridCol w="1891553">
                  <a:extLst>
                    <a:ext uri="{9D8B030D-6E8A-4147-A177-3AD203B41FA5}">
                      <a16:colId xmlns:a16="http://schemas.microsoft.com/office/drawing/2014/main" val="279180329"/>
                    </a:ext>
                  </a:extLst>
                </a:gridCol>
                <a:gridCol w="1515036">
                  <a:extLst>
                    <a:ext uri="{9D8B030D-6E8A-4147-A177-3AD203B41FA5}">
                      <a16:colId xmlns:a16="http://schemas.microsoft.com/office/drawing/2014/main" val="1419483341"/>
                    </a:ext>
                  </a:extLst>
                </a:gridCol>
                <a:gridCol w="714095">
                  <a:extLst>
                    <a:ext uri="{9D8B030D-6E8A-4147-A177-3AD203B41FA5}">
                      <a16:colId xmlns:a16="http://schemas.microsoft.com/office/drawing/2014/main" val="1532179531"/>
                    </a:ext>
                  </a:extLst>
                </a:gridCol>
              </a:tblGrid>
              <a:tr h="276220">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11935">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500" b="1"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0"/>
                        </a:spcAft>
                      </a:pPr>
                      <a:r>
                        <a:rPr lang="en-GB" sz="600" dirty="0">
                          <a:effectLst/>
                          <a:latin typeface="Calibri" panose="020F0502020204030204" pitchFamily="34" charset="0"/>
                          <a:ea typeface="Times New Roman" panose="02020603050405020304" pitchFamily="18" charset="0"/>
                          <a:cs typeface="Calibri" panose="020F0502020204030204" pitchFamily="34" charset="0"/>
                        </a:rPr>
                        <a:t>Tennis Foundation/ Inspire Together</a:t>
                      </a:r>
                      <a:endParaRPr lang="en-GB" sz="600" dirty="0">
                        <a:effectLst/>
                        <a:latin typeface="Calibri" panose="020F0502020204030204" pitchFamily="34" charset="0"/>
                        <a:ea typeface="Calibri" panose="020F0502020204030204" pitchFamily="34" charset="0"/>
                        <a:cs typeface="Calibri" panose="020F0502020204030204" pitchFamily="34" charset="0"/>
                      </a:endParaRPr>
                    </a:p>
                    <a:p>
                      <a:pPr>
                        <a:lnSpc>
                          <a:spcPct val="115000"/>
                        </a:lnSpc>
                        <a:spcAft>
                          <a:spcPts val="0"/>
                        </a:spcAft>
                      </a:pPr>
                      <a:r>
                        <a:rPr lang="en-GB" sz="600" dirty="0">
                          <a:effectLst/>
                          <a:latin typeface="Calibri" panose="020F0502020204030204" pitchFamily="34" charset="0"/>
                          <a:ea typeface="Times New Roman" panose="02020603050405020304" pitchFamily="18" charset="0"/>
                          <a:cs typeface="Calibri" panose="020F0502020204030204" pitchFamily="34" charset="0"/>
                        </a:rPr>
                        <a:t>Increasing physical activity with underrepresented groups</a:t>
                      </a:r>
                      <a:endParaRPr lang="en-GB" sz="600" dirty="0">
                        <a:effectLst/>
                        <a:latin typeface="Calibri" panose="020F0502020204030204" pitchFamily="34" charset="0"/>
                        <a:ea typeface="Calibri" panose="020F0502020204030204" pitchFamily="34" charset="0"/>
                        <a:cs typeface="Calibri" panose="020F0502020204030204" pitchFamily="34" charset="0"/>
                      </a:endParaRPr>
                    </a:p>
                    <a:p>
                      <a:pPr>
                        <a:spcAft>
                          <a:spcPts val="0"/>
                        </a:spcAft>
                      </a:pPr>
                      <a:r>
                        <a:rPr lang="en-GB" sz="600" dirty="0">
                          <a:effectLst/>
                          <a:latin typeface="Calibri" panose="020F0502020204030204" pitchFamily="34" charset="0"/>
                          <a:ea typeface="Times New Roman" panose="02020603050405020304" pitchFamily="18" charset="0"/>
                          <a:cs typeface="Calibri" panose="020F0502020204030204" pitchFamily="34" charset="0"/>
                        </a:rPr>
                        <a:t> </a:t>
                      </a:r>
                      <a:r>
                        <a:rPr lang="en-GB" sz="6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SEND and Yr3/4 girls</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GB" sz="600" b="0" i="0" kern="120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spcAft>
                          <a:spcPts val="0"/>
                        </a:spcAft>
                      </a:pPr>
                      <a:r>
                        <a:rPr lang="en-GB" sz="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SEND programme delivers activities to the Rainbow Hub children during circuit time, modelling inclusive best practice to staff, engaging children of all abilities.</a:t>
                      </a:r>
                      <a:endParaRPr lang="en-GB" sz="600" dirty="0">
                        <a:effectLst/>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pPr>
                      <a:r>
                        <a:rPr lang="en-GB" sz="60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600" dirty="0">
                        <a:effectLst/>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pPr>
                      <a:r>
                        <a:rPr lang="en-GB" sz="60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Yr3/4 girls receive sessions to increase their confidence and enjoyment with PE</a:t>
                      </a:r>
                      <a:endParaRPr lang="en-GB" sz="600" dirty="0">
                        <a:effectLst/>
                        <a:latin typeface="Calibri" panose="020F0502020204030204" pitchFamily="34" charset="0"/>
                        <a:ea typeface="Times New Roman" panose="02020603050405020304" pitchFamily="18"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who work within the Rainbow Hub will hope to see increased confidence and eagerness of the children they support when they take part in physical activity.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hope to see children being challenged more appropriately so they are able to further develop their fundamental movement skills.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will have the opportunity to observe a lead SEND practitioner delivering high quality physical activity sessions to children with a wide variety of needs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Coach evaluation questionnaire, learning walks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16550390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C9E-67AA-3F69-6298-2FABAAE6F0B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28FF5A9-AA58-DE6F-B862-5B3888BD018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FD8F61E-148C-155F-6101-FF65E37D4262}"/>
              </a:ext>
            </a:extLst>
          </p:cNvPr>
          <p:cNvSpPr txBox="1"/>
          <p:nvPr/>
        </p:nvSpPr>
        <p:spPr>
          <a:xfrm>
            <a:off x="-46471" y="0"/>
            <a:ext cx="6166284" cy="369332"/>
          </a:xfrm>
          <a:prstGeom prst="rect">
            <a:avLst/>
          </a:prstGeom>
          <a:solidFill>
            <a:schemeClr val="bg1"/>
          </a:solidFill>
        </p:spPr>
        <p:txBody>
          <a:bodyPr wrap="square" rtlCol="0">
            <a:spAutoFit/>
          </a:bodyPr>
          <a:lstStyle/>
          <a:p>
            <a:r>
              <a:rPr lang="en-US" sz="1000" b="1" dirty="0">
                <a:latin typeface="Calibri" panose="020F0502020204030204" pitchFamily="34" charset="0"/>
                <a:cs typeface="Calibri" panose="020F0502020204030204" pitchFamily="34" charset="0"/>
              </a:rPr>
              <a:t>Objective: </a:t>
            </a:r>
            <a:r>
              <a:rPr lang="en-GB" sz="800" b="1" dirty="0">
                <a:solidFill>
                  <a:schemeClr val="dk1"/>
                </a:solidFill>
                <a:latin typeface="Calibri" panose="020F0502020204030204" pitchFamily="34" charset="0"/>
                <a:cs typeface="Calibri" panose="020F0502020204030204" pitchFamily="34" charset="0"/>
              </a:rPr>
              <a:t>To increase physical activity opportunities for children in underrepresented groups and for pupils who are reluctant or find it</a:t>
            </a:r>
          </a:p>
          <a:p>
            <a:r>
              <a:rPr lang="en-GB" sz="800" b="1" dirty="0">
                <a:solidFill>
                  <a:schemeClr val="dk1"/>
                </a:solidFill>
                <a:latin typeface="Calibri" panose="020F0502020204030204" pitchFamily="34" charset="0"/>
                <a:cs typeface="Calibri" panose="020F0502020204030204" pitchFamily="34" charset="0"/>
              </a:rPr>
              <a:t>                         difficult to engage in physical activities</a:t>
            </a:r>
          </a:p>
        </p:txBody>
      </p:sp>
      <p:graphicFrame>
        <p:nvGraphicFramePr>
          <p:cNvPr id="2" name="Table 1">
            <a:extLst>
              <a:ext uri="{FF2B5EF4-FFF2-40B4-BE49-F238E27FC236}">
                <a16:creationId xmlns:a16="http://schemas.microsoft.com/office/drawing/2014/main" id="{F094E688-6515-9815-BF4B-1059CEF1B1F6}"/>
              </a:ext>
            </a:extLst>
          </p:cNvPr>
          <p:cNvGraphicFramePr>
            <a:graphicFrameLocks noGrp="1"/>
          </p:cNvGraphicFramePr>
          <p:nvPr>
            <p:extLst>
              <p:ext uri="{D42A27DB-BD31-4B8C-83A1-F6EECF244321}">
                <p14:modId xmlns:p14="http://schemas.microsoft.com/office/powerpoint/2010/main" val="2195422276"/>
              </p:ext>
            </p:extLst>
          </p:nvPr>
        </p:nvGraphicFramePr>
        <p:xfrm>
          <a:off x="-46471" y="326545"/>
          <a:ext cx="6166284" cy="3967480"/>
        </p:xfrm>
        <a:graphic>
          <a:graphicData uri="http://schemas.openxmlformats.org/drawingml/2006/table">
            <a:tbl>
              <a:tblPr firstRow="1" bandRow="1">
                <a:tableStyleId>{5C22544A-7EE6-4342-B048-85BDC9FD1C3A}</a:tableStyleId>
              </a:tblPr>
              <a:tblGrid>
                <a:gridCol w="481259">
                  <a:extLst>
                    <a:ext uri="{9D8B030D-6E8A-4147-A177-3AD203B41FA5}">
                      <a16:colId xmlns:a16="http://schemas.microsoft.com/office/drawing/2014/main" val="1397519339"/>
                    </a:ext>
                  </a:extLst>
                </a:gridCol>
                <a:gridCol w="2299447">
                  <a:extLst>
                    <a:ext uri="{9D8B030D-6E8A-4147-A177-3AD203B41FA5}">
                      <a16:colId xmlns:a16="http://schemas.microsoft.com/office/drawing/2014/main" val="3874769663"/>
                    </a:ext>
                  </a:extLst>
                </a:gridCol>
                <a:gridCol w="1501589">
                  <a:extLst>
                    <a:ext uri="{9D8B030D-6E8A-4147-A177-3AD203B41FA5}">
                      <a16:colId xmlns:a16="http://schemas.microsoft.com/office/drawing/2014/main" val="279180329"/>
                    </a:ext>
                  </a:extLst>
                </a:gridCol>
                <a:gridCol w="1169894">
                  <a:extLst>
                    <a:ext uri="{9D8B030D-6E8A-4147-A177-3AD203B41FA5}">
                      <a16:colId xmlns:a16="http://schemas.microsoft.com/office/drawing/2014/main" val="1419483341"/>
                    </a:ext>
                  </a:extLst>
                </a:gridCol>
                <a:gridCol w="714095">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 the beginning of the academic year 92 KS2 pupils were not taking part in any extra curricular physical activity. After attending a festival/competition, receiving intervention or having the opportunity to talk through potential barriers, 72 children then took part in sporting clubs.</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Girls who were selected for Set For The Future sessions with Nick Hodges, showed a increased enthusiasm when it came to PE and also then went on joined lunchtime clubs with their friends.</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SEND children who have been selected to go on trips have showed an increase in enjoyment with physical activity and have been able to use the skills learnt to develop further. This has also seen an increase in their self confidence and willingness to engage with other groups of their peers. When completing competition and event surveys, 100% of children said that they enjoyed what they had done and would like to take part in another event in the future. Responses also mentioned the level of happiness they felt at what they had achieved and enjoyment they experienced from taking part.</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Rainbow hub staff questionnaire responses show that they have a better understanding of how to adapt activities according to ability ensuring that everyone could participate, be challenged and make progress. The lead SEND practitioner also modelled how to structure a session more effectively so that greater progress could be made. They also were able to ask specific questions helping to build their confidence with delivery in future.</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Most of the children who attended the ‘Me in Mind’ sessions </a:t>
                      </a:r>
                      <a:r>
                        <a:rPr lang="en-US" sz="600" dirty="0" err="1">
                          <a:solidFill>
                            <a:schemeClr val="tx1"/>
                          </a:solidFill>
                          <a:latin typeface="Calibri" panose="020F0502020204030204" pitchFamily="34" charset="0"/>
                          <a:cs typeface="Calibri" panose="020F0502020204030204" pitchFamily="34" charset="0"/>
                        </a:rPr>
                        <a:t>fedback</a:t>
                      </a:r>
                      <a:r>
                        <a:rPr lang="en-US" sz="600" dirty="0">
                          <a:solidFill>
                            <a:schemeClr val="tx1"/>
                          </a:solidFill>
                          <a:latin typeface="Calibri" panose="020F0502020204030204" pitchFamily="34" charset="0"/>
                          <a:cs typeface="Calibri" panose="020F0502020204030204" pitchFamily="34" charset="0"/>
                        </a:rPr>
                        <a:t> that they learnt how to better control their emotions by understanding how to calm down. 1 pupil found that it helped her to express her feelings more with her family. These children also stated that they would like to do further sessions and would recommend the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to other children.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As children have had a positive experience with taking part in physical activity they will be more likely to join future clubs helping them to meet government target of being physically active for 60 mins a day.</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Girls who have taken part in the sessions will be selected as Year 5 playleaders to inspire them and others in coming years. Feedback from all pupils was positive with certain responses indicating that tennis was now their </a:t>
                      </a:r>
                      <a:r>
                        <a:rPr lang="en-US" sz="600" dirty="0" err="1">
                          <a:solidFill>
                            <a:schemeClr val="tx1"/>
                          </a:solidFill>
                          <a:latin typeface="Calibri" panose="020F0502020204030204" pitchFamily="34" charset="0"/>
                          <a:cs typeface="Calibri" panose="020F0502020204030204" pitchFamily="34" charset="0"/>
                        </a:rPr>
                        <a:t>favourite</a:t>
                      </a:r>
                      <a:r>
                        <a:rPr lang="en-US" sz="600" dirty="0">
                          <a:solidFill>
                            <a:schemeClr val="tx1"/>
                          </a:solidFill>
                          <a:latin typeface="Calibri" panose="020F0502020204030204" pitchFamily="34" charset="0"/>
                          <a:cs typeface="Calibri" panose="020F0502020204030204" pitchFamily="34" charset="0"/>
                        </a:rPr>
                        <a:t> sport suggesting a higher level of involvement in the future.</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Rainbow hub sessions will now follow the structure modelled and strategies will be adapted effectively so that children can make greater progress with their fundamental movement skills.</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‘Me in Mind’ pupils will be able to apply the strategies taught if they experience difficulties during competitive physical activities or during PE and other curriculum lessons. This will help them to have a more positive experience.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Event questionnaires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Club registers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Intervention registers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Intervention questionnaires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Coach evaluation questionnaires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Total spend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£2230.58</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00084045"/>
                  </a:ext>
                </a:extLst>
              </a:tr>
            </a:tbl>
          </a:graphicData>
        </a:graphic>
      </p:graphicFrame>
    </p:spTree>
    <p:extLst>
      <p:ext uri="{BB962C8B-B14F-4D97-AF65-F5344CB8AC3E}">
        <p14:creationId xmlns:p14="http://schemas.microsoft.com/office/powerpoint/2010/main" val="41711690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6119813" cy="400110"/>
          </a:xfrm>
          <a:prstGeom prst="rect">
            <a:avLst/>
          </a:prstGeom>
          <a:solidFill>
            <a:schemeClr val="bg1"/>
          </a:solidFill>
        </p:spPr>
        <p:txBody>
          <a:bodyPr wrap="square" rtlCol="0">
            <a:spAutoFit/>
          </a:bodyPr>
          <a:lstStyle/>
          <a:p>
            <a:r>
              <a:rPr lang="en-US" sz="1000" b="1" dirty="0">
                <a:latin typeface="Calibri" panose="020F0502020204030204" pitchFamily="34" charset="0"/>
                <a:cs typeface="Calibri" panose="020F0502020204030204" pitchFamily="34" charset="0"/>
              </a:rPr>
              <a:t>Your objective: To increase</a:t>
            </a:r>
            <a:r>
              <a:rPr lang="en-US" sz="800" b="1" dirty="0"/>
              <a:t> </a:t>
            </a:r>
            <a:r>
              <a:rPr lang="en-US" sz="1000" b="1" dirty="0">
                <a:latin typeface="Calibri" panose="020F0502020204030204" pitchFamily="34" charset="0"/>
                <a:cs typeface="Calibri" panose="020F0502020204030204" pitchFamily="34" charset="0"/>
              </a:rPr>
              <a:t>engagement of all pupils in regular physical activity and sporting activities</a:t>
            </a: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202903528"/>
              </p:ext>
            </p:extLst>
          </p:nvPr>
        </p:nvGraphicFramePr>
        <p:xfrm>
          <a:off x="-16769" y="322596"/>
          <a:ext cx="6119813" cy="3996991"/>
        </p:xfrm>
        <a:graphic>
          <a:graphicData uri="http://schemas.openxmlformats.org/drawingml/2006/table">
            <a:tbl>
              <a:tblPr firstRow="1" bandRow="1">
                <a:tableStyleId>{5C22544A-7EE6-4342-B048-85BDC9FD1C3A}</a:tableStyleId>
              </a:tblPr>
              <a:tblGrid>
                <a:gridCol w="447075">
                  <a:extLst>
                    <a:ext uri="{9D8B030D-6E8A-4147-A177-3AD203B41FA5}">
                      <a16:colId xmlns:a16="http://schemas.microsoft.com/office/drawing/2014/main" val="1397519339"/>
                    </a:ext>
                  </a:extLst>
                </a:gridCol>
                <a:gridCol w="1972534">
                  <a:extLst>
                    <a:ext uri="{9D8B030D-6E8A-4147-A177-3AD203B41FA5}">
                      <a16:colId xmlns:a16="http://schemas.microsoft.com/office/drawing/2014/main" val="3874769663"/>
                    </a:ext>
                  </a:extLst>
                </a:gridCol>
                <a:gridCol w="1117600">
                  <a:extLst>
                    <a:ext uri="{9D8B030D-6E8A-4147-A177-3AD203B41FA5}">
                      <a16:colId xmlns:a16="http://schemas.microsoft.com/office/drawing/2014/main" val="279180329"/>
                    </a:ext>
                  </a:extLst>
                </a:gridCol>
                <a:gridCol w="1838960">
                  <a:extLst>
                    <a:ext uri="{9D8B030D-6E8A-4147-A177-3AD203B41FA5}">
                      <a16:colId xmlns:a16="http://schemas.microsoft.com/office/drawing/2014/main" val="1419483341"/>
                    </a:ext>
                  </a:extLst>
                </a:gridCol>
                <a:gridCol w="743644">
                  <a:extLst>
                    <a:ext uri="{9D8B030D-6E8A-4147-A177-3AD203B41FA5}">
                      <a16:colId xmlns:a16="http://schemas.microsoft.com/office/drawing/2014/main" val="1532179531"/>
                    </a:ext>
                  </a:extLst>
                </a:gridCol>
              </a:tblGrid>
              <a:tr h="347564">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3a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64942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Plan and monitor</a:t>
                      </a:r>
                      <a:br>
                        <a:rPr lang="en-US" sz="6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spcAft>
                          <a:spcPts val="0"/>
                        </a:spcAft>
                      </a:pPr>
                      <a:r>
                        <a:rPr lang="en-US" sz="600" b="1" dirty="0">
                          <a:solidFill>
                            <a:srgbClr val="7030A0"/>
                          </a:solidFill>
                          <a:effectLst/>
                          <a:latin typeface="SassoonPrimaryInfant" pitchFamily="2" charset="0"/>
                          <a:ea typeface="Calibri" panose="020F0502020204030204" pitchFamily="34" charset="0"/>
                          <a:cs typeface="Times New Roman" panose="02020603050405020304" pitchFamily="18" charset="0"/>
                        </a:rPr>
                        <a:t>Sport’s clubs led by outside agencies</a:t>
                      </a:r>
                      <a:r>
                        <a:rPr lang="en-US" sz="600" b="1" dirty="0">
                          <a:effectLst/>
                          <a:latin typeface="SassoonPrimaryInfant" pitchFamily="2" charset="0"/>
                          <a:ea typeface="Calibri" panose="020F0502020204030204" pitchFamily="34" charset="0"/>
                          <a:cs typeface="Times New Roman" panose="02020603050405020304" pitchFamily="18"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The children will have the opportunity to be physically active beyond the curriculum and to develop their overall fitness levels.</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b="1" dirty="0">
                          <a:effectLst/>
                          <a:latin typeface="SassoonPrimaryInfant" pitchFamily="2" charset="0"/>
                          <a:ea typeface="Calibri" panose="020F0502020204030204" pitchFamily="34" charset="0"/>
                          <a:cs typeface="Times New Roman" panose="02020603050405020304" pitchFamily="18" charset="0"/>
                        </a:rPr>
                        <a:t>Yr6 Monday Lunchtime Girl’s football/ Yr5 girl’s football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Yr6 Children from this club will have the opportunity to participate in a football league with other primary schools across Leicester. In the Summer Term intervention children identified on the pupil participation grid will be </a:t>
                      </a:r>
                      <a:r>
                        <a:rPr lang="en-US" sz="600" dirty="0" err="1">
                          <a:effectLst/>
                          <a:latin typeface="SassoonPrimaryInfant" pitchFamily="2" charset="0"/>
                          <a:ea typeface="Calibri" panose="020F0502020204030204" pitchFamily="34" charset="0"/>
                          <a:cs typeface="Times New Roman" panose="02020603050405020304" pitchFamily="18" charset="0"/>
                        </a:rPr>
                        <a:t>prioritised</a:t>
                      </a:r>
                      <a:r>
                        <a:rPr lang="en-US" sz="600" dirty="0">
                          <a:effectLst/>
                          <a:latin typeface="SassoonPrimaryInfant" pitchFamily="2" charset="0"/>
                          <a:ea typeface="Calibri" panose="020F0502020204030204" pitchFamily="34" charset="0"/>
                          <a:cs typeface="Times New Roman" panose="02020603050405020304" pitchFamily="18" charset="0"/>
                        </a:rPr>
                        <a:t> for this club.</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b="1" dirty="0">
                          <a:effectLst/>
                          <a:latin typeface="SassoonPrimaryInfant" pitchFamily="2" charset="0"/>
                          <a:ea typeface="Calibri" panose="020F0502020204030204" pitchFamily="34" charset="0"/>
                          <a:cs typeface="Times New Roman" panose="02020603050405020304" pitchFamily="18" charset="0"/>
                        </a:rPr>
                        <a:t>Yr5/6 Monday Lunchtime Boy’s football//Yr5 boy’s football</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Yr6 Children from this club will have the opportunity to participate in a football league with other primary schools across Leicester. In the Summer Term intervention children identified on the pupil participation grid will be </a:t>
                      </a:r>
                      <a:r>
                        <a:rPr lang="en-US" sz="600" dirty="0" err="1">
                          <a:effectLst/>
                          <a:latin typeface="SassoonPrimaryInfant" pitchFamily="2" charset="0"/>
                          <a:ea typeface="Calibri" panose="020F0502020204030204" pitchFamily="34" charset="0"/>
                          <a:cs typeface="Times New Roman" panose="02020603050405020304" pitchFamily="18" charset="0"/>
                        </a:rPr>
                        <a:t>prioritised</a:t>
                      </a:r>
                      <a:r>
                        <a:rPr lang="en-US" sz="600" dirty="0">
                          <a:effectLst/>
                          <a:latin typeface="SassoonPrimaryInfant" pitchFamily="2" charset="0"/>
                          <a:ea typeface="Calibri" panose="020F0502020204030204" pitchFamily="34" charset="0"/>
                          <a:cs typeface="Times New Roman" panose="02020603050405020304" pitchFamily="18" charset="0"/>
                        </a:rPr>
                        <a:t> for this club.</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b="1" dirty="0">
                          <a:solidFill>
                            <a:srgbClr val="7030A0"/>
                          </a:solidFill>
                          <a:effectLst/>
                          <a:latin typeface="SassoonPrimaryInfant" pitchFamily="2" charset="0"/>
                          <a:ea typeface="Calibri" panose="020F0502020204030204" pitchFamily="34" charset="0"/>
                          <a:cs typeface="Times New Roman" panose="02020603050405020304" pitchFamily="18"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b="1" dirty="0">
                          <a:effectLst/>
                          <a:latin typeface="SassoonPrimaryInfant" pitchFamily="2" charset="0"/>
                          <a:ea typeface="Calibri" panose="020F0502020204030204" pitchFamily="34" charset="0"/>
                          <a:cs typeface="Times New Roman" panose="02020603050405020304" pitchFamily="18" charset="0"/>
                        </a:rPr>
                        <a:t>Tuesday Lunchtime Yr5, 4 and 3 Ninja warrior club/dodgeball</a:t>
                      </a:r>
                    </a:p>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Each class of children will be given a range of sports clubs to choose from to offer a broader and more equal experience of a range of sports and physical activities.</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600" b="1" dirty="0">
                          <a:effectLst/>
                          <a:latin typeface="SassoonPrimaryInfant" pitchFamily="2" charset="0"/>
                          <a:ea typeface="Calibri" panose="020F0502020204030204" pitchFamily="34" charset="0"/>
                          <a:cs typeface="Times New Roman" panose="02020603050405020304" pitchFamily="18" charset="0"/>
                        </a:rPr>
                        <a:t>Wednesday</a:t>
                      </a:r>
                      <a:r>
                        <a:rPr lang="en-US" sz="600" b="1" dirty="0">
                          <a:solidFill>
                            <a:srgbClr val="000000"/>
                          </a:solidFill>
                          <a:effectLst/>
                          <a:latin typeface="SassoonPrimaryInfant" pitchFamily="2" charset="0"/>
                          <a:ea typeface="Calibri" panose="020F0502020204030204" pitchFamily="34" charset="0"/>
                          <a:cs typeface="Times New Roman" panose="02020603050405020304" pitchFamily="18" charset="0"/>
                        </a:rPr>
                        <a:t> Lunchtime Intervention clubs x 2 Summer Term</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600" dirty="0">
                          <a:effectLst/>
                          <a:latin typeface="SassoonPrimaryInfant" pitchFamily="2" charset="0"/>
                          <a:ea typeface="Calibri" panose="020F0502020204030204" pitchFamily="34" charset="0"/>
                          <a:cs typeface="Times New Roman" panose="02020603050405020304" pitchFamily="18" charset="0"/>
                        </a:rPr>
                        <a:t>In the Summer Term intervention children (those who have not attended a sports club) identified on the pupil participation grid will have clubs provided for their needs.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600" b="1" dirty="0">
                          <a:solidFill>
                            <a:srgbClr val="000000"/>
                          </a:solidFill>
                          <a:effectLst/>
                          <a:latin typeface="SassoonPrimaryInfant" pitchFamily="2" charset="0"/>
                          <a:ea typeface="Calibri" panose="020F0502020204030204" pitchFamily="34" charset="0"/>
                          <a:cs typeface="Times New Roman" panose="02020603050405020304" pitchFamily="18" charset="0"/>
                        </a:rPr>
                        <a:t>Breakfast club Archery</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600" dirty="0">
                          <a:solidFill>
                            <a:srgbClr val="000000"/>
                          </a:solidFill>
                          <a:effectLst/>
                          <a:latin typeface="SassoonPrimaryInfant" pitchFamily="2" charset="0"/>
                          <a:ea typeface="Calibri" panose="020F0502020204030204" pitchFamily="34" charset="0"/>
                          <a:cs typeface="Times New Roman" panose="02020603050405020304" pitchFamily="18" charset="0"/>
                        </a:rPr>
                        <a:t>A breakfast club will be provided with a focus on sports not included as part of curriculum PE lessons.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Coordinate with the outside agency to arrange for specific clubs to be led which meet the needs of the children and </a:t>
                      </a:r>
                      <a:r>
                        <a:rPr lang="en-US" sz="600" dirty="0" err="1">
                          <a:latin typeface="Calibri" panose="020F0502020204030204" pitchFamily="34" charset="0"/>
                          <a:cs typeface="Calibri" panose="020F0502020204030204" pitchFamily="34" charset="0"/>
                        </a:rPr>
                        <a:t>maximise</a:t>
                      </a:r>
                      <a:r>
                        <a:rPr lang="en-US" sz="600" dirty="0">
                          <a:latin typeface="Calibri" panose="020F0502020204030204" pitchFamily="34" charset="0"/>
                          <a:cs typeface="Calibri" panose="020F0502020204030204" pitchFamily="34" charset="0"/>
                        </a:rPr>
                        <a:t> participation.</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Yr6 boys and girls who attended the lunchtime football club the previous year will be asked if they would like to attend this year’s club and take part in the inter-school football league.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The rest of the year group will also be asked but if there are not enough spaces they will be put on a reserve list so that they get the opportunity later in the year.</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Children in years 5, 4 and 3 will vote for the sport that they would like to take part in during lunchtimes. The ones with the most votes will be selected to ensure that the school is providing the right clubs to motivate children to join and be physically active. Children will be rotated so that all pupils who would like to take part get the opportunity. Staff will also be asked to encourage children who they think might benefit from the clubs on offer.</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The children who take part in afterschool sports clubs and/or lunchtime clubs will be added to the pupil participation register. Those children who have not been involved in any sports clubs will be interviewed to determine any barriers that might be affecting their attendance. These barriers will then be addressed and the solutions put forward to the children to see if they would be more encouraged to be involved. Lunchtime clubs will then be provided for these children </a:t>
                      </a:r>
                      <a:r>
                        <a:rPr lang="en-US" sz="600" dirty="0" err="1">
                          <a:effectLst/>
                          <a:latin typeface="SassoonPrimaryInfant" pitchFamily="2" charset="0"/>
                          <a:ea typeface="Calibri" panose="020F0502020204030204" pitchFamily="34" charset="0"/>
                          <a:cs typeface="Times New Roman" panose="02020603050405020304" pitchFamily="18" charset="0"/>
                        </a:rPr>
                        <a:t>eg</a:t>
                      </a:r>
                      <a:r>
                        <a:rPr lang="en-US" sz="600" dirty="0">
                          <a:effectLst/>
                          <a:latin typeface="SassoonPrimaryInfant" pitchFamily="2" charset="0"/>
                          <a:ea typeface="Calibri" panose="020F0502020204030204" pitchFamily="34" charset="0"/>
                          <a:cs typeface="Times New Roman" panose="02020603050405020304" pitchFamily="18" charset="0"/>
                        </a:rPr>
                        <a:t> If it is due to a lack of confidence or about being with their friends as some pupils in previous years have suggested then smaller bespoke clubs will be provided.</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Breakfast club children will be given a selection of sports to choose from that are not taught during their PE lessons.</a:t>
                      </a:r>
                      <a:r>
                        <a:rPr lang="en-US" sz="600" dirty="0">
                          <a:solidFill>
                            <a:srgbClr val="000000"/>
                          </a:solidFill>
                          <a:effectLst/>
                          <a:latin typeface="SassoonPrimaryInfant" pitchFamily="2" charset="0"/>
                          <a:ea typeface="Calibri" panose="020F0502020204030204" pitchFamily="34" charset="0"/>
                          <a:cs typeface="Times New Roman" panose="02020603050405020304" pitchFamily="18" charset="0"/>
                        </a:rPr>
                        <a:t> Through pupil voice a chosen sport will be agreed to </a:t>
                      </a:r>
                      <a:r>
                        <a:rPr lang="en-US" sz="600" dirty="0" err="1">
                          <a:solidFill>
                            <a:srgbClr val="000000"/>
                          </a:solidFill>
                          <a:effectLst/>
                          <a:latin typeface="SassoonPrimaryInfant" pitchFamily="2" charset="0"/>
                          <a:ea typeface="Calibri" panose="020F0502020204030204" pitchFamily="34" charset="0"/>
                          <a:cs typeface="Times New Roman" panose="02020603050405020304" pitchFamily="18" charset="0"/>
                        </a:rPr>
                        <a:t>maximise</a:t>
                      </a:r>
                      <a:r>
                        <a:rPr lang="en-US" sz="600" dirty="0">
                          <a:solidFill>
                            <a:srgbClr val="000000"/>
                          </a:solidFill>
                          <a:effectLst/>
                          <a:latin typeface="SassoonPrimaryInfant" pitchFamily="2" charset="0"/>
                          <a:ea typeface="Calibri" panose="020F0502020204030204" pitchFamily="34" charset="0"/>
                          <a:cs typeface="Times New Roman" panose="02020603050405020304" pitchFamily="18" charset="0"/>
                        </a:rPr>
                        <a:t> the number of children who would like to attend.</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participation grid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36123525"/>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0"/>
            <a:ext cx="6119813" cy="400110"/>
          </a:xfrm>
          <a:prstGeom prst="rect">
            <a:avLst/>
          </a:prstGeom>
          <a:solidFill>
            <a:schemeClr val="bg1"/>
          </a:solidFill>
        </p:spPr>
        <p:txBody>
          <a:bodyPr wrap="square" rtlCol="0">
            <a:spAutoFit/>
          </a:bodyPr>
          <a:lstStyle/>
          <a:p>
            <a:pPr>
              <a:defRPr/>
            </a:pP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 </a:t>
            </a:r>
            <a:r>
              <a:rPr lang="en-US" sz="1000" b="1" dirty="0">
                <a:latin typeface="Calibri" panose="020F0502020204030204" pitchFamily="34" charset="0"/>
                <a:cs typeface="Calibri" panose="020F0502020204030204" pitchFamily="34" charset="0"/>
              </a:rPr>
              <a:t>To increase</a:t>
            </a:r>
            <a:r>
              <a:rPr lang="en-US" sz="800" b="1" dirty="0"/>
              <a:t> </a:t>
            </a:r>
            <a:r>
              <a:rPr lang="en-US" sz="1000" b="1" dirty="0">
                <a:latin typeface="Calibri" panose="020F0502020204030204" pitchFamily="34" charset="0"/>
                <a:cs typeface="Calibri" panose="020F0502020204030204" pitchFamily="34" charset="0"/>
              </a:rPr>
              <a:t>engagement of all pupils in regular physical activity and sporting activities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277405356"/>
              </p:ext>
            </p:extLst>
          </p:nvPr>
        </p:nvGraphicFramePr>
        <p:xfrm>
          <a:off x="-16769" y="208297"/>
          <a:ext cx="6119813" cy="2865120"/>
        </p:xfrm>
        <a:graphic>
          <a:graphicData uri="http://schemas.openxmlformats.org/drawingml/2006/table">
            <a:tbl>
              <a:tblPr firstRow="1" bandRow="1">
                <a:tableStyleId>{5C22544A-7EE6-4342-B048-85BDC9FD1C3A}</a:tableStyleId>
              </a:tblPr>
              <a:tblGrid>
                <a:gridCol w="509529">
                  <a:extLst>
                    <a:ext uri="{9D8B030D-6E8A-4147-A177-3AD203B41FA5}">
                      <a16:colId xmlns:a16="http://schemas.microsoft.com/office/drawing/2014/main" val="1397519339"/>
                    </a:ext>
                  </a:extLst>
                </a:gridCol>
                <a:gridCol w="1236028">
                  <a:extLst>
                    <a:ext uri="{9D8B030D-6E8A-4147-A177-3AD203B41FA5}">
                      <a16:colId xmlns:a16="http://schemas.microsoft.com/office/drawing/2014/main" val="3874769663"/>
                    </a:ext>
                  </a:extLst>
                </a:gridCol>
                <a:gridCol w="1709737">
                  <a:extLst>
                    <a:ext uri="{9D8B030D-6E8A-4147-A177-3AD203B41FA5}">
                      <a16:colId xmlns:a16="http://schemas.microsoft.com/office/drawing/2014/main" val="279180329"/>
                    </a:ext>
                  </a:extLst>
                </a:gridCol>
                <a:gridCol w="2066925">
                  <a:extLst>
                    <a:ext uri="{9D8B030D-6E8A-4147-A177-3AD203B41FA5}">
                      <a16:colId xmlns:a16="http://schemas.microsoft.com/office/drawing/2014/main" val="1419483341"/>
                    </a:ext>
                  </a:extLst>
                </a:gridCol>
                <a:gridCol w="597594">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3a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kern="1200" dirty="0">
                          <a:solidFill>
                            <a:schemeClr val="dk1"/>
                          </a:solidFill>
                          <a:effectLst/>
                          <a:latin typeface="+mn-lt"/>
                          <a:ea typeface="+mn-ea"/>
                          <a:cs typeface="+mn-cs"/>
                        </a:rPr>
                        <a:t>The Yr6 pupils who took part in the football league had the opportunity to compete against other schools and apply their skills and understanding of the game. They then used the club at school to work on areas for improvement ready for the next game. Performances of the team and individual players were discussed with the coach so that each training session was geared to meeting the needs of the pupils.</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 </a:t>
                      </a:r>
                      <a:endParaRPr lang="en-GB" sz="600" kern="1200" dirty="0">
                        <a:solidFill>
                          <a:schemeClr val="dk1"/>
                        </a:solidFill>
                        <a:effectLst/>
                        <a:latin typeface="+mn-lt"/>
                        <a:ea typeface="+mn-ea"/>
                        <a:cs typeface="+mn-cs"/>
                      </a:endParaRPr>
                    </a:p>
                    <a:p>
                      <a:pPr algn="just"/>
                      <a:r>
                        <a:rPr lang="en-US" sz="600" b="0" kern="1200" dirty="0">
                          <a:solidFill>
                            <a:schemeClr val="dk1"/>
                          </a:solidFill>
                          <a:effectLst/>
                          <a:latin typeface="+mn-lt"/>
                          <a:ea typeface="+mn-ea"/>
                          <a:cs typeface="+mn-cs"/>
                        </a:rPr>
                        <a:t>Children attending Tuesday and Wednesday clubs were able to build confidence in their own abilities in an activity selected by them to encourage participation in physical activity and exercise.</a:t>
                      </a:r>
                      <a:r>
                        <a:rPr lang="en-US" sz="600" b="1" kern="1200" dirty="0">
                          <a:solidFill>
                            <a:schemeClr val="dk1"/>
                          </a:solidFill>
                          <a:effectLst/>
                          <a:latin typeface="+mn-lt"/>
                          <a:ea typeface="+mn-ea"/>
                          <a:cs typeface="+mn-cs"/>
                        </a:rPr>
                        <a:t> </a:t>
                      </a:r>
                      <a:r>
                        <a:rPr lang="en-US" sz="600" kern="1200" dirty="0">
                          <a:solidFill>
                            <a:schemeClr val="dk1"/>
                          </a:solidFill>
                          <a:effectLst/>
                          <a:latin typeface="+mn-lt"/>
                          <a:ea typeface="+mn-ea"/>
                          <a:cs typeface="+mn-cs"/>
                        </a:rPr>
                        <a:t>It was also an opportunity for them to apply and develop substantive and disciplinary knowledge to an unfamiliar sport.</a:t>
                      </a:r>
                      <a:endParaRPr lang="en-GB" sz="600" kern="1200" dirty="0">
                        <a:solidFill>
                          <a:schemeClr val="dk1"/>
                        </a:solidFill>
                        <a:effectLst/>
                        <a:latin typeface="+mn-lt"/>
                        <a:ea typeface="+mn-ea"/>
                        <a:cs typeface="+mn-cs"/>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By tracking pupils’ participation in sports clubs, competitions and festivals from Reception to Year 6 it was possible to monitor areas for development across the school. By giving a voice to those children who were not participating, barriers were identified and action was taken to ensure that the school is fully inclusive and provides for all children’s needs. As certain issues were able to be resolved, it ensured more pupils had the opportunity to develop a love for being physically active and will therefore be more motivated in future to try a wider range of clubs.</a:t>
                      </a:r>
                      <a:endParaRPr lang="en-GB" sz="600" kern="1200" dirty="0">
                        <a:solidFill>
                          <a:schemeClr val="dk1"/>
                        </a:solidFill>
                        <a:effectLst/>
                        <a:latin typeface="+mn-lt"/>
                        <a:ea typeface="+mn-ea"/>
                        <a:cs typeface="+mn-cs"/>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Pupil voice</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Pupil participation grid</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Club registers</a:t>
                      </a:r>
                    </a:p>
                    <a:p>
                      <a:pPr lvl="0" algn="just"/>
                      <a:r>
                        <a:rPr lang="en-US" sz="600" kern="1200" dirty="0">
                          <a:solidFill>
                            <a:schemeClr val="dk1"/>
                          </a:solidFill>
                          <a:effectLst/>
                          <a:latin typeface="+mn-lt"/>
                          <a:ea typeface="+mn-ea"/>
                          <a:cs typeface="+mn-cs"/>
                        </a:rPr>
                        <a:t>The monitoring </a:t>
                      </a:r>
                      <a:r>
                        <a:rPr lang="en-US" sz="600" kern="1200" dirty="0" err="1">
                          <a:solidFill>
                            <a:schemeClr val="dk1"/>
                          </a:solidFill>
                          <a:effectLst/>
                          <a:latin typeface="+mn-lt"/>
                          <a:ea typeface="+mn-ea"/>
                          <a:cs typeface="+mn-cs"/>
                        </a:rPr>
                        <a:t>programme</a:t>
                      </a:r>
                      <a:r>
                        <a:rPr lang="en-US" sz="600" kern="1200" dirty="0">
                          <a:solidFill>
                            <a:schemeClr val="dk1"/>
                          </a:solidFill>
                          <a:effectLst/>
                          <a:latin typeface="+mn-lt"/>
                          <a:ea typeface="+mn-ea"/>
                          <a:cs typeface="+mn-cs"/>
                        </a:rPr>
                        <a:t> has ensured a high number of pupils have taken part in a sports club to develop their skills and enjoyment. 223 children out 241 KS2 children took part in a school Sports club </a:t>
                      </a:r>
                      <a:endParaRPr lang="en-GB" sz="600" kern="1200" dirty="0">
                        <a:solidFill>
                          <a:schemeClr val="dk1"/>
                        </a:solidFill>
                        <a:effectLst/>
                        <a:latin typeface="+mn-lt"/>
                        <a:ea typeface="+mn-ea"/>
                        <a:cs typeface="+mn-cs"/>
                      </a:endParaRPr>
                    </a:p>
                    <a:p>
                      <a:pPr lvl="0" algn="just"/>
                      <a:r>
                        <a:rPr lang="en-US" sz="600" kern="1200" dirty="0">
                          <a:solidFill>
                            <a:schemeClr val="dk1"/>
                          </a:solidFill>
                          <a:effectLst/>
                          <a:latin typeface="+mn-lt"/>
                          <a:ea typeface="+mn-ea"/>
                          <a:cs typeface="+mn-cs"/>
                        </a:rPr>
                        <a:t>76 out of the 94 non-participating children at the beginning of the year joined a sport’s club. Next year these children will be highlighted on the pupil participation grid to determine whether their motivation is sustained and they join clubs on offer at the beginning of the year.</a:t>
                      </a:r>
                      <a:endParaRPr lang="en-GB" sz="600" kern="1200" dirty="0">
                        <a:solidFill>
                          <a:schemeClr val="dk1"/>
                        </a:solidFill>
                        <a:effectLst/>
                        <a:latin typeface="+mn-lt"/>
                        <a:ea typeface="+mn-ea"/>
                        <a:cs typeface="+mn-cs"/>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£4857.78</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pic>
        <p:nvPicPr>
          <p:cNvPr id="6" name="Picture 5">
            <a:extLst>
              <a:ext uri="{FF2B5EF4-FFF2-40B4-BE49-F238E27FC236}">
                <a16:creationId xmlns:a16="http://schemas.microsoft.com/office/drawing/2014/main" id="{4B4D77DC-1CBF-41FE-8195-38487541FB5F}"/>
              </a:ext>
            </a:extLst>
          </p:cNvPr>
          <p:cNvPicPr>
            <a:picLocks noChangeAspect="1"/>
          </p:cNvPicPr>
          <p:nvPr/>
        </p:nvPicPr>
        <p:blipFill>
          <a:blip r:embed="rId3"/>
          <a:stretch>
            <a:fillRect/>
          </a:stretch>
        </p:blipFill>
        <p:spPr>
          <a:xfrm>
            <a:off x="1783673" y="1741031"/>
            <a:ext cx="3782631" cy="2230893"/>
          </a:xfrm>
          <a:prstGeom prst="rect">
            <a:avLst/>
          </a:prstGeom>
        </p:spPr>
      </p:pic>
    </p:spTree>
    <p:extLst>
      <p:ext uri="{BB962C8B-B14F-4D97-AF65-F5344CB8AC3E}">
        <p14:creationId xmlns:p14="http://schemas.microsoft.com/office/powerpoint/2010/main" val="39252904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6119813" cy="400110"/>
          </a:xfrm>
          <a:prstGeom prst="rect">
            <a:avLst/>
          </a:prstGeom>
          <a:solidFill>
            <a:schemeClr val="bg1"/>
          </a:solidFill>
        </p:spPr>
        <p:txBody>
          <a:bodyPr wrap="square" rtlCol="0">
            <a:spAutoFit/>
          </a:bodyPr>
          <a:lstStyle/>
          <a:p>
            <a:r>
              <a:rPr lang="en-US" sz="1000" b="1" dirty="0">
                <a:latin typeface="Calibri" panose="020F0502020204030204" pitchFamily="34" charset="0"/>
                <a:cs typeface="Calibri" panose="020F0502020204030204" pitchFamily="34" charset="0"/>
              </a:rPr>
              <a:t>Your objective: To increase</a:t>
            </a:r>
            <a:r>
              <a:rPr lang="en-US" sz="800" b="1" dirty="0"/>
              <a:t> </a:t>
            </a:r>
            <a:r>
              <a:rPr lang="en-US" sz="1000" b="1" dirty="0">
                <a:latin typeface="Calibri" panose="020F0502020204030204" pitchFamily="34" charset="0"/>
                <a:cs typeface="Calibri" panose="020F0502020204030204" pitchFamily="34" charset="0"/>
              </a:rPr>
              <a:t>engagement of all pupils in regular physical activity and sporting activities</a:t>
            </a: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771784493"/>
              </p:ext>
            </p:extLst>
          </p:nvPr>
        </p:nvGraphicFramePr>
        <p:xfrm>
          <a:off x="-16933" y="322597"/>
          <a:ext cx="6119977" cy="2499360"/>
        </p:xfrm>
        <a:graphic>
          <a:graphicData uri="http://schemas.openxmlformats.org/drawingml/2006/table">
            <a:tbl>
              <a:tblPr firstRow="1" bandRow="1">
                <a:tableStyleId>{5C22544A-7EE6-4342-B048-85BDC9FD1C3A}</a:tableStyleId>
              </a:tblPr>
              <a:tblGrid>
                <a:gridCol w="499533">
                  <a:extLst>
                    <a:ext uri="{9D8B030D-6E8A-4147-A177-3AD203B41FA5}">
                      <a16:colId xmlns:a16="http://schemas.microsoft.com/office/drawing/2014/main" val="1397519339"/>
                    </a:ext>
                  </a:extLst>
                </a:gridCol>
                <a:gridCol w="1538941">
                  <a:extLst>
                    <a:ext uri="{9D8B030D-6E8A-4147-A177-3AD203B41FA5}">
                      <a16:colId xmlns:a16="http://schemas.microsoft.com/office/drawing/2014/main" val="3874769663"/>
                    </a:ext>
                  </a:extLst>
                </a:gridCol>
                <a:gridCol w="1631577">
                  <a:extLst>
                    <a:ext uri="{9D8B030D-6E8A-4147-A177-3AD203B41FA5}">
                      <a16:colId xmlns:a16="http://schemas.microsoft.com/office/drawing/2014/main" val="279180329"/>
                    </a:ext>
                  </a:extLst>
                </a:gridCol>
                <a:gridCol w="1546411">
                  <a:extLst>
                    <a:ext uri="{9D8B030D-6E8A-4147-A177-3AD203B41FA5}">
                      <a16:colId xmlns:a16="http://schemas.microsoft.com/office/drawing/2014/main" val="1419483341"/>
                    </a:ext>
                  </a:extLst>
                </a:gridCol>
                <a:gridCol w="903515">
                  <a:extLst>
                    <a:ext uri="{9D8B030D-6E8A-4147-A177-3AD203B41FA5}">
                      <a16:colId xmlns:a16="http://schemas.microsoft.com/office/drawing/2014/main" val="1532179531"/>
                    </a:ext>
                  </a:extLst>
                </a:gridCol>
              </a:tblGrid>
              <a:tr h="226247">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3b</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7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b="1" kern="1200" dirty="0">
                          <a:solidFill>
                            <a:schemeClr val="dk1"/>
                          </a:solidFill>
                          <a:effectLst/>
                          <a:latin typeface="+mn-lt"/>
                          <a:ea typeface="+mn-ea"/>
                          <a:cs typeface="+mn-cs"/>
                        </a:rPr>
                        <a:t>Playground leader training</a:t>
                      </a:r>
                      <a:endParaRPr lang="en-GB" sz="600" kern="1200" dirty="0">
                        <a:solidFill>
                          <a:schemeClr val="dk1"/>
                        </a:solidFill>
                        <a:effectLst/>
                        <a:latin typeface="+mn-lt"/>
                        <a:ea typeface="+mn-ea"/>
                        <a:cs typeface="+mn-cs"/>
                      </a:endParaRPr>
                    </a:p>
                    <a:p>
                      <a:pPr algn="just"/>
                      <a:r>
                        <a:rPr lang="en-US" sz="600" b="1" kern="1200" dirty="0">
                          <a:solidFill>
                            <a:schemeClr val="dk1"/>
                          </a:solidFill>
                          <a:effectLst/>
                          <a:latin typeface="+mn-lt"/>
                          <a:ea typeface="+mn-ea"/>
                          <a:cs typeface="+mn-cs"/>
                        </a:rPr>
                        <a:t>In school training – Training materials developed by ‘Inspire’</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The school sports </a:t>
                      </a:r>
                      <a:r>
                        <a:rPr lang="en-US" sz="600" kern="1200" dirty="0" err="1">
                          <a:solidFill>
                            <a:schemeClr val="dk1"/>
                          </a:solidFill>
                          <a:effectLst/>
                          <a:latin typeface="+mn-lt"/>
                          <a:ea typeface="+mn-ea"/>
                          <a:cs typeface="+mn-cs"/>
                        </a:rPr>
                        <a:t>organising</a:t>
                      </a:r>
                      <a:r>
                        <a:rPr lang="en-US" sz="600" kern="1200" dirty="0">
                          <a:solidFill>
                            <a:schemeClr val="dk1"/>
                          </a:solidFill>
                          <a:effectLst/>
                          <a:latin typeface="+mn-lt"/>
                          <a:ea typeface="+mn-ea"/>
                          <a:cs typeface="+mn-cs"/>
                        </a:rPr>
                        <a:t> committee will be selected and trained to deliver lunchtime clubs to both KS2 and KS1 children. They will increase the opportunities the pupils have across the school to take part on physical activity. The school sports </a:t>
                      </a:r>
                      <a:r>
                        <a:rPr lang="en-US" sz="600" kern="1200" dirty="0" err="1">
                          <a:solidFill>
                            <a:schemeClr val="dk1"/>
                          </a:solidFill>
                          <a:effectLst/>
                          <a:latin typeface="+mn-lt"/>
                          <a:ea typeface="+mn-ea"/>
                          <a:cs typeface="+mn-cs"/>
                        </a:rPr>
                        <a:t>organising</a:t>
                      </a:r>
                      <a:r>
                        <a:rPr lang="en-US" sz="600" kern="1200" dirty="0">
                          <a:solidFill>
                            <a:schemeClr val="dk1"/>
                          </a:solidFill>
                          <a:effectLst/>
                          <a:latin typeface="+mn-lt"/>
                          <a:ea typeface="+mn-ea"/>
                          <a:cs typeface="+mn-cs"/>
                        </a:rPr>
                        <a:t> committee will also help to </a:t>
                      </a:r>
                      <a:r>
                        <a:rPr lang="en-US" sz="600" kern="1200" dirty="0" err="1">
                          <a:solidFill>
                            <a:schemeClr val="dk1"/>
                          </a:solidFill>
                          <a:effectLst/>
                          <a:latin typeface="+mn-lt"/>
                          <a:ea typeface="+mn-ea"/>
                          <a:cs typeface="+mn-cs"/>
                        </a:rPr>
                        <a:t>organise</a:t>
                      </a:r>
                      <a:r>
                        <a:rPr lang="en-US" sz="600" kern="1200" dirty="0">
                          <a:solidFill>
                            <a:schemeClr val="dk1"/>
                          </a:solidFill>
                          <a:effectLst/>
                          <a:latin typeface="+mn-lt"/>
                          <a:ea typeface="+mn-ea"/>
                          <a:cs typeface="+mn-cs"/>
                        </a:rPr>
                        <a:t> and deliver intra-school competitions based on their role </a:t>
                      </a:r>
                      <a:r>
                        <a:rPr lang="en-US" sz="600" kern="1200" dirty="0" err="1">
                          <a:solidFill>
                            <a:schemeClr val="dk1"/>
                          </a:solidFill>
                          <a:effectLst/>
                          <a:latin typeface="+mn-lt"/>
                          <a:ea typeface="+mn-ea"/>
                          <a:cs typeface="+mn-cs"/>
                        </a:rPr>
                        <a:t>eg</a:t>
                      </a:r>
                      <a:r>
                        <a:rPr lang="en-US" sz="600" kern="1200" dirty="0">
                          <a:solidFill>
                            <a:schemeClr val="dk1"/>
                          </a:solidFill>
                          <a:effectLst/>
                          <a:latin typeface="+mn-lt"/>
                          <a:ea typeface="+mn-ea"/>
                          <a:cs typeface="+mn-cs"/>
                        </a:rPr>
                        <a:t> practical leader, media, health and wellbeing. These events provide pupils with opportunities to apply the learning behavior skills and the fundamental skills they have developed in PE lessons.</a:t>
                      </a:r>
                      <a:endParaRPr lang="en-GB" sz="600" kern="1200" dirty="0">
                        <a:solidFill>
                          <a:schemeClr val="dk1"/>
                        </a:solidFill>
                        <a:effectLst/>
                        <a:latin typeface="+mn-lt"/>
                        <a:ea typeface="+mn-ea"/>
                        <a:cs typeface="+mn-cs"/>
                      </a:endParaRPr>
                    </a:p>
                    <a:p>
                      <a:endParaRPr lang="en-US" sz="600" b="1" kern="1200" dirty="0">
                        <a:solidFill>
                          <a:schemeClr val="dk1"/>
                        </a:solidFill>
                        <a:effectLst/>
                        <a:latin typeface="+mn-lt"/>
                        <a:ea typeface="+mn-ea"/>
                        <a:cs typeface="+mn-cs"/>
                      </a:endParaRPr>
                    </a:p>
                    <a:p>
                      <a:r>
                        <a:rPr lang="en-US" sz="600" b="1" kern="1200" dirty="0">
                          <a:solidFill>
                            <a:schemeClr val="dk1"/>
                          </a:solidFill>
                          <a:effectLst/>
                          <a:latin typeface="+mn-lt"/>
                          <a:ea typeface="+mn-ea"/>
                          <a:cs typeface="+mn-cs"/>
                        </a:rPr>
                        <a:t>Enhanced playleader training </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Playleaders will receive further training to develop their confidence and ability</a:t>
                      </a:r>
                    </a:p>
                    <a:p>
                      <a:endParaRPr lang="en-US" sz="600" kern="1200" dirty="0">
                        <a:solidFill>
                          <a:schemeClr val="dk1"/>
                        </a:solidFill>
                        <a:effectLst/>
                        <a:latin typeface="+mn-lt"/>
                        <a:ea typeface="+mn-ea"/>
                        <a:cs typeface="+mn-cs"/>
                      </a:endParaRP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b="1" kern="1200" dirty="0">
                          <a:solidFill>
                            <a:schemeClr val="dk1"/>
                          </a:solidFill>
                          <a:effectLst/>
                          <a:latin typeface="Calibri" panose="020F0502020204030204" pitchFamily="34" charset="0"/>
                          <a:ea typeface="+mn-ea"/>
                          <a:cs typeface="Calibri" panose="020F0502020204030204" pitchFamily="34" charset="0"/>
                        </a:rPr>
                        <a:t>Playground leader training</a:t>
                      </a:r>
                      <a:endParaRPr lang="en-GB" sz="600" kern="1200" dirty="0">
                        <a:solidFill>
                          <a:schemeClr val="dk1"/>
                        </a:solidFill>
                        <a:effectLst/>
                        <a:latin typeface="Calibri" panose="020F0502020204030204" pitchFamily="34" charset="0"/>
                        <a:ea typeface="+mn-ea"/>
                        <a:cs typeface="Calibri" panose="020F0502020204030204" pitchFamily="34" charset="0"/>
                      </a:endParaRPr>
                    </a:p>
                    <a:p>
                      <a:pPr algn="just"/>
                      <a:r>
                        <a:rPr lang="en-US" sz="600" b="1" kern="1200" dirty="0">
                          <a:solidFill>
                            <a:schemeClr val="dk1"/>
                          </a:solidFill>
                          <a:effectLst/>
                          <a:latin typeface="Calibri" panose="020F0502020204030204" pitchFamily="34" charset="0"/>
                          <a:ea typeface="+mn-ea"/>
                          <a:cs typeface="Calibri" panose="020F0502020204030204" pitchFamily="34" charset="0"/>
                        </a:rPr>
                        <a:t>In school training – Training materials developed by ‘Inspire’</a:t>
                      </a:r>
                      <a:endParaRPr lang="en-GB" sz="600" kern="1200" dirty="0">
                        <a:solidFill>
                          <a:schemeClr val="dk1"/>
                        </a:solidFill>
                        <a:effectLst/>
                        <a:latin typeface="Calibri" panose="020F0502020204030204" pitchFamily="34" charset="0"/>
                        <a:ea typeface="+mn-ea"/>
                        <a:cs typeface="Calibri" panose="020F0502020204030204" pitchFamily="34" charset="0"/>
                      </a:endParaRPr>
                    </a:p>
                    <a:p>
                      <a:pPr algn="just"/>
                      <a:r>
                        <a:rPr lang="en-US" sz="600" kern="1200" dirty="0">
                          <a:solidFill>
                            <a:schemeClr val="dk1"/>
                          </a:solidFill>
                          <a:effectLst/>
                          <a:latin typeface="Calibri" panose="020F0502020204030204" pitchFamily="34" charset="0"/>
                          <a:ea typeface="+mn-ea"/>
                          <a:cs typeface="Calibri" panose="020F0502020204030204" pitchFamily="34" charset="0"/>
                        </a:rPr>
                        <a:t>The school sports </a:t>
                      </a:r>
                      <a:r>
                        <a:rPr lang="en-US" sz="600" kern="1200" dirty="0" err="1">
                          <a:solidFill>
                            <a:schemeClr val="dk1"/>
                          </a:solidFill>
                          <a:effectLst/>
                          <a:latin typeface="Calibri" panose="020F0502020204030204" pitchFamily="34" charset="0"/>
                          <a:ea typeface="+mn-ea"/>
                          <a:cs typeface="Calibri" panose="020F0502020204030204" pitchFamily="34" charset="0"/>
                        </a:rPr>
                        <a:t>organising</a:t>
                      </a:r>
                      <a:r>
                        <a:rPr lang="en-US" sz="600" kern="1200" dirty="0">
                          <a:solidFill>
                            <a:schemeClr val="dk1"/>
                          </a:solidFill>
                          <a:effectLst/>
                          <a:latin typeface="Calibri" panose="020F0502020204030204" pitchFamily="34" charset="0"/>
                          <a:ea typeface="+mn-ea"/>
                          <a:cs typeface="Calibri" panose="020F0502020204030204" pitchFamily="34" charset="0"/>
                        </a:rPr>
                        <a:t> committee will be selected and trained to deliver lunchtime clubs to both KS2 and KS1 children. </a:t>
                      </a:r>
                    </a:p>
                    <a:p>
                      <a:pPr algn="just"/>
                      <a:endParaRPr lang="en-US" sz="600" kern="1200" dirty="0">
                        <a:solidFill>
                          <a:schemeClr val="dk1"/>
                        </a:solidFill>
                        <a:effectLst/>
                        <a:latin typeface="Calibri" panose="020F0502020204030204" pitchFamily="34" charset="0"/>
                        <a:ea typeface="+mn-ea"/>
                        <a:cs typeface="Calibri" panose="020F0502020204030204" pitchFamily="34" charset="0"/>
                      </a:endParaRPr>
                    </a:p>
                    <a:p>
                      <a:pPr algn="just"/>
                      <a:r>
                        <a:rPr lang="en-US" sz="600" kern="1200" dirty="0">
                          <a:solidFill>
                            <a:schemeClr val="dk1"/>
                          </a:solidFill>
                          <a:effectLst/>
                          <a:latin typeface="Calibri" panose="020F0502020204030204" pitchFamily="34" charset="0"/>
                          <a:ea typeface="+mn-ea"/>
                          <a:cs typeface="Calibri" panose="020F0502020204030204" pitchFamily="34" charset="0"/>
                        </a:rPr>
                        <a:t>A range of resources/equipment provided.</a:t>
                      </a:r>
                    </a:p>
                    <a:p>
                      <a:pPr algn="just"/>
                      <a:endParaRPr lang="en-US" sz="600" kern="1200" dirty="0">
                        <a:solidFill>
                          <a:schemeClr val="dk1"/>
                        </a:solidFill>
                        <a:effectLst/>
                        <a:latin typeface="Calibri" panose="020F0502020204030204" pitchFamily="34" charset="0"/>
                        <a:ea typeface="+mn-ea"/>
                        <a:cs typeface="Calibri" panose="020F0502020204030204" pitchFamily="34" charset="0"/>
                      </a:endParaRPr>
                    </a:p>
                    <a:p>
                      <a:pPr algn="just"/>
                      <a:endParaRPr lang="en-US" sz="600" dirty="0">
                        <a:effectLst/>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They will increase the opportunities the pupils have across the school to take part on physical activity. The school sports </a:t>
                      </a:r>
                      <a:r>
                        <a:rPr lang="en-US" sz="600" kern="1200" dirty="0" err="1">
                          <a:solidFill>
                            <a:schemeClr val="dk1"/>
                          </a:solidFill>
                          <a:effectLst/>
                          <a:latin typeface="Calibri" panose="020F0502020204030204" pitchFamily="34" charset="0"/>
                          <a:ea typeface="+mn-ea"/>
                          <a:cs typeface="Calibri" panose="020F0502020204030204" pitchFamily="34" charset="0"/>
                        </a:rPr>
                        <a:t>organising</a:t>
                      </a:r>
                      <a:r>
                        <a:rPr lang="en-US" sz="600" kern="1200" dirty="0">
                          <a:solidFill>
                            <a:schemeClr val="dk1"/>
                          </a:solidFill>
                          <a:effectLst/>
                          <a:latin typeface="Calibri" panose="020F0502020204030204" pitchFamily="34" charset="0"/>
                          <a:ea typeface="+mn-ea"/>
                          <a:cs typeface="Calibri" panose="020F0502020204030204" pitchFamily="34" charset="0"/>
                        </a:rPr>
                        <a:t> committee will also help to </a:t>
                      </a:r>
                      <a:r>
                        <a:rPr lang="en-US" sz="600" kern="1200" dirty="0" err="1">
                          <a:solidFill>
                            <a:schemeClr val="dk1"/>
                          </a:solidFill>
                          <a:effectLst/>
                          <a:latin typeface="Calibri" panose="020F0502020204030204" pitchFamily="34" charset="0"/>
                          <a:ea typeface="+mn-ea"/>
                          <a:cs typeface="Calibri" panose="020F0502020204030204" pitchFamily="34" charset="0"/>
                        </a:rPr>
                        <a:t>organise</a:t>
                      </a:r>
                      <a:r>
                        <a:rPr lang="en-US" sz="600" kern="1200" dirty="0">
                          <a:solidFill>
                            <a:schemeClr val="dk1"/>
                          </a:solidFill>
                          <a:effectLst/>
                          <a:latin typeface="Calibri" panose="020F0502020204030204" pitchFamily="34" charset="0"/>
                          <a:ea typeface="+mn-ea"/>
                          <a:cs typeface="Calibri" panose="020F0502020204030204" pitchFamily="34" charset="0"/>
                        </a:rPr>
                        <a:t> and deliver intra-school competitions based on their role </a:t>
                      </a:r>
                      <a:r>
                        <a:rPr lang="en-US" sz="600" kern="1200" dirty="0" err="1">
                          <a:solidFill>
                            <a:schemeClr val="dk1"/>
                          </a:solidFill>
                          <a:effectLst/>
                          <a:latin typeface="Calibri" panose="020F0502020204030204" pitchFamily="34" charset="0"/>
                          <a:ea typeface="+mn-ea"/>
                          <a:cs typeface="Calibri" panose="020F0502020204030204" pitchFamily="34" charset="0"/>
                        </a:rPr>
                        <a:t>eg</a:t>
                      </a:r>
                      <a:r>
                        <a:rPr lang="en-US" sz="600" kern="1200" dirty="0">
                          <a:solidFill>
                            <a:schemeClr val="dk1"/>
                          </a:solidFill>
                          <a:effectLst/>
                          <a:latin typeface="Calibri" panose="020F0502020204030204" pitchFamily="34" charset="0"/>
                          <a:ea typeface="+mn-ea"/>
                          <a:cs typeface="Calibri" panose="020F0502020204030204" pitchFamily="34" charset="0"/>
                        </a:rPr>
                        <a:t> practical leader, media, health and wellbeing. These events provide pupils with opportunities to apply the learning </a:t>
                      </a:r>
                      <a:r>
                        <a:rPr lang="en-US" sz="600" kern="1200" dirty="0" err="1">
                          <a:solidFill>
                            <a:schemeClr val="dk1"/>
                          </a:solidFill>
                          <a:effectLst/>
                          <a:latin typeface="Calibri" panose="020F0502020204030204" pitchFamily="34" charset="0"/>
                          <a:ea typeface="+mn-ea"/>
                          <a:cs typeface="Calibri" panose="020F0502020204030204" pitchFamily="34" charset="0"/>
                        </a:rPr>
                        <a:t>behaviour</a:t>
                      </a:r>
                      <a:r>
                        <a:rPr lang="en-US" sz="600" kern="1200" dirty="0">
                          <a:solidFill>
                            <a:schemeClr val="dk1"/>
                          </a:solidFill>
                          <a:effectLst/>
                          <a:latin typeface="Calibri" panose="020F0502020204030204" pitchFamily="34" charset="0"/>
                          <a:ea typeface="+mn-ea"/>
                          <a:cs typeface="Calibri" panose="020F0502020204030204" pitchFamily="34" charset="0"/>
                        </a:rPr>
                        <a:t> skills and the fundamental skills they have developed in PE lessons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This will allow them </a:t>
                      </a:r>
                      <a:r>
                        <a:rPr lang="en-US" sz="600" kern="1200" dirty="0">
                          <a:solidFill>
                            <a:schemeClr val="dk1"/>
                          </a:solidFill>
                          <a:effectLst/>
                          <a:latin typeface="+mn-lt"/>
                          <a:ea typeface="+mn-ea"/>
                          <a:cs typeface="+mn-cs"/>
                        </a:rPr>
                        <a:t>to run physical activity sessions across the school during lunchtimes and support staff during intra-competitions. They will take a lead role by explaining and teaching the children how to complete the activities successfully.</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participation grid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Photos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Conduct regular observations of the playground to gauge activity levels of the least active children.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data through interviews/group discussions with a variety of pupils (leaders, children participating and those that are less active at break times).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166411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6119813" cy="400110"/>
          </a:xfrm>
          <a:prstGeom prst="rect">
            <a:avLst/>
          </a:prstGeom>
          <a:solidFill>
            <a:schemeClr val="bg1"/>
          </a:solidFill>
        </p:spPr>
        <p:txBody>
          <a:bodyPr wrap="square" rtlCol="0">
            <a:spAutoFit/>
          </a:bodyPr>
          <a:lstStyle/>
          <a:p>
            <a:r>
              <a:rPr lang="en-US" sz="1000" b="1" dirty="0">
                <a:latin typeface="Calibri" panose="020F0502020204030204" pitchFamily="34" charset="0"/>
                <a:cs typeface="Calibri" panose="020F0502020204030204" pitchFamily="34" charset="0"/>
              </a:rPr>
              <a:t>Your objective: To increase</a:t>
            </a:r>
            <a:r>
              <a:rPr lang="en-US" sz="800" b="1" dirty="0"/>
              <a:t> </a:t>
            </a:r>
            <a:r>
              <a:rPr lang="en-US" sz="1000" b="1" dirty="0">
                <a:latin typeface="Calibri" panose="020F0502020204030204" pitchFamily="34" charset="0"/>
                <a:cs typeface="Calibri" panose="020F0502020204030204" pitchFamily="34" charset="0"/>
              </a:rPr>
              <a:t>engagement of all pupils in regular physical activity and sporting activities</a:t>
            </a: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451856911"/>
              </p:ext>
            </p:extLst>
          </p:nvPr>
        </p:nvGraphicFramePr>
        <p:xfrm>
          <a:off x="-16769" y="322597"/>
          <a:ext cx="6119813" cy="2407920"/>
        </p:xfrm>
        <a:graphic>
          <a:graphicData uri="http://schemas.openxmlformats.org/drawingml/2006/table">
            <a:tbl>
              <a:tblPr firstRow="1" bandRow="1">
                <a:tableStyleId>{5C22544A-7EE6-4342-B048-85BDC9FD1C3A}</a:tableStyleId>
              </a:tblPr>
              <a:tblGrid>
                <a:gridCol w="489209">
                  <a:extLst>
                    <a:ext uri="{9D8B030D-6E8A-4147-A177-3AD203B41FA5}">
                      <a16:colId xmlns:a16="http://schemas.microsoft.com/office/drawing/2014/main" val="1397519339"/>
                    </a:ext>
                  </a:extLst>
                </a:gridCol>
                <a:gridCol w="1549101">
                  <a:extLst>
                    <a:ext uri="{9D8B030D-6E8A-4147-A177-3AD203B41FA5}">
                      <a16:colId xmlns:a16="http://schemas.microsoft.com/office/drawing/2014/main" val="3874769663"/>
                    </a:ext>
                  </a:extLst>
                </a:gridCol>
                <a:gridCol w="1631577">
                  <a:extLst>
                    <a:ext uri="{9D8B030D-6E8A-4147-A177-3AD203B41FA5}">
                      <a16:colId xmlns:a16="http://schemas.microsoft.com/office/drawing/2014/main" val="279180329"/>
                    </a:ext>
                  </a:extLst>
                </a:gridCol>
                <a:gridCol w="1546411">
                  <a:extLst>
                    <a:ext uri="{9D8B030D-6E8A-4147-A177-3AD203B41FA5}">
                      <a16:colId xmlns:a16="http://schemas.microsoft.com/office/drawing/2014/main" val="1419483341"/>
                    </a:ext>
                  </a:extLst>
                </a:gridCol>
                <a:gridCol w="903515">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3b</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Out of 241 KS2 children, 93% took part in an extra curricular sporting clubs</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Playleaders have shown increased confidence in leading a range of activities and actively encouraging children in physical activity during lunch times. Midday supervisors have grown in confidence and are more active and engaged in games with the children. However, this has been affected by staff turnover. Lunch times are more active with children having fun. Activity options have been tailored to suit the needs of SEND pupils to encourage participation for all, no matter their needs.</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Current Year 5 Playleaders are eager to improve upon successes this year, with leaders wanting to plan assemblies for children to further advertise their roles as well as the activities that they will be leading.</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Regular check ins are made both during and after sessions to see how activities are going and what improvements might need to be made next time.</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Children in the lower year groups will see how clubs are led and so this will help with transition in future years. It also provides ideas for younger pupils on how to extend or improvise their own activities during break 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Pupil participation grid, pupil voice, MDSA feedback. Pupil Voice through discussions with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£831</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68634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6119813" cy="400110"/>
          </a:xfrm>
          <a:prstGeom prst="rect">
            <a:avLst/>
          </a:prstGeom>
          <a:solidFill>
            <a:schemeClr val="bg1"/>
          </a:solidFill>
        </p:spPr>
        <p:txBody>
          <a:bodyPr wrap="square" rtlCol="0">
            <a:spAutoFit/>
          </a:bodyPr>
          <a:lstStyle/>
          <a:p>
            <a:r>
              <a:rPr lang="en-US" sz="1000" b="1" dirty="0">
                <a:latin typeface="Calibri" panose="020F0502020204030204" pitchFamily="34" charset="0"/>
                <a:cs typeface="Calibri" panose="020F0502020204030204" pitchFamily="34" charset="0"/>
              </a:rPr>
              <a:t>Your objective: To Increase participation in competitive sport</a:t>
            </a: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353906993"/>
              </p:ext>
            </p:extLst>
          </p:nvPr>
        </p:nvGraphicFramePr>
        <p:xfrm>
          <a:off x="-16933" y="322597"/>
          <a:ext cx="6119977" cy="3413760"/>
        </p:xfrm>
        <a:graphic>
          <a:graphicData uri="http://schemas.openxmlformats.org/drawingml/2006/table">
            <a:tbl>
              <a:tblPr firstRow="1" bandRow="1">
                <a:tableStyleId>{5C22544A-7EE6-4342-B048-85BDC9FD1C3A}</a:tableStyleId>
              </a:tblPr>
              <a:tblGrid>
                <a:gridCol w="535093">
                  <a:extLst>
                    <a:ext uri="{9D8B030D-6E8A-4147-A177-3AD203B41FA5}">
                      <a16:colId xmlns:a16="http://schemas.microsoft.com/office/drawing/2014/main" val="1397519339"/>
                    </a:ext>
                  </a:extLst>
                </a:gridCol>
                <a:gridCol w="1925003">
                  <a:extLst>
                    <a:ext uri="{9D8B030D-6E8A-4147-A177-3AD203B41FA5}">
                      <a16:colId xmlns:a16="http://schemas.microsoft.com/office/drawing/2014/main" val="3874769663"/>
                    </a:ext>
                  </a:extLst>
                </a:gridCol>
                <a:gridCol w="1495425">
                  <a:extLst>
                    <a:ext uri="{9D8B030D-6E8A-4147-A177-3AD203B41FA5}">
                      <a16:colId xmlns:a16="http://schemas.microsoft.com/office/drawing/2014/main" val="279180329"/>
                    </a:ext>
                  </a:extLst>
                </a:gridCol>
                <a:gridCol w="1260941">
                  <a:extLst>
                    <a:ext uri="{9D8B030D-6E8A-4147-A177-3AD203B41FA5}">
                      <a16:colId xmlns:a16="http://schemas.microsoft.com/office/drawing/2014/main" val="1419483341"/>
                    </a:ext>
                  </a:extLst>
                </a:gridCol>
                <a:gridCol w="903515">
                  <a:extLst>
                    <a:ext uri="{9D8B030D-6E8A-4147-A177-3AD203B41FA5}">
                      <a16:colId xmlns:a16="http://schemas.microsoft.com/office/drawing/2014/main" val="1532179531"/>
                    </a:ext>
                  </a:extLst>
                </a:gridCol>
              </a:tblGrid>
              <a:tr h="267655">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4a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862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7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b="1" kern="1200" dirty="0">
                          <a:solidFill>
                            <a:schemeClr val="dk1"/>
                          </a:solidFill>
                          <a:effectLst/>
                          <a:latin typeface="+mn-lt"/>
                          <a:ea typeface="+mn-ea"/>
                          <a:cs typeface="+mn-cs"/>
                        </a:rPr>
                        <a:t>Inspire Together - Competition and Events </a:t>
                      </a:r>
                      <a:endParaRPr lang="en-GB" sz="600" kern="1200" dirty="0">
                        <a:solidFill>
                          <a:schemeClr val="dk1"/>
                        </a:solidFill>
                        <a:effectLst/>
                        <a:latin typeface="+mn-lt"/>
                        <a:ea typeface="+mn-ea"/>
                        <a:cs typeface="+mn-cs"/>
                      </a:endParaRPr>
                    </a:p>
                    <a:p>
                      <a:pPr algn="just"/>
                      <a:r>
                        <a:rPr lang="en-US" sz="600" b="0" kern="1200" dirty="0">
                          <a:solidFill>
                            <a:schemeClr val="dk1"/>
                          </a:solidFill>
                          <a:effectLst/>
                          <a:latin typeface="+mn-lt"/>
                          <a:ea typeface="+mn-ea"/>
                          <a:cs typeface="+mn-cs"/>
                        </a:rPr>
                        <a:t>‘Inspire Together’ now use three key delivery themes as focus areas in competitions which fit with the school’s vision.</a:t>
                      </a:r>
                      <a:endParaRPr lang="en-GB" sz="600" b="0" kern="1200" dirty="0">
                        <a:solidFill>
                          <a:schemeClr val="dk1"/>
                        </a:solidFill>
                        <a:effectLst/>
                        <a:latin typeface="+mn-lt"/>
                        <a:ea typeface="+mn-ea"/>
                        <a:cs typeface="+mn-cs"/>
                      </a:endParaRPr>
                    </a:p>
                    <a:p>
                      <a:pPr algn="l"/>
                      <a:r>
                        <a:rPr lang="en-US" sz="600" kern="1200" dirty="0">
                          <a:solidFill>
                            <a:schemeClr val="dk1"/>
                          </a:solidFill>
                          <a:effectLst/>
                          <a:latin typeface="+mn-lt"/>
                          <a:ea typeface="+mn-ea"/>
                          <a:cs typeface="+mn-cs"/>
                        </a:rPr>
                        <a:t>They are as follows:</a:t>
                      </a:r>
                      <a:br>
                        <a:rPr lang="en-US" sz="600" kern="1200" dirty="0">
                          <a:solidFill>
                            <a:schemeClr val="dk1"/>
                          </a:solidFill>
                          <a:effectLst/>
                          <a:latin typeface="+mn-lt"/>
                          <a:ea typeface="+mn-ea"/>
                          <a:cs typeface="+mn-cs"/>
                        </a:rPr>
                      </a:br>
                      <a:r>
                        <a:rPr lang="en-US" sz="600" b="1" kern="1200" dirty="0">
                          <a:solidFill>
                            <a:schemeClr val="dk1"/>
                          </a:solidFill>
                          <a:effectLst/>
                          <a:latin typeface="+mn-lt"/>
                          <a:ea typeface="+mn-ea"/>
                          <a:cs typeface="+mn-cs"/>
                        </a:rPr>
                        <a:t>INSPIRE</a:t>
                      </a:r>
                      <a:r>
                        <a:rPr lang="en-US" sz="600" kern="1200" dirty="0">
                          <a:solidFill>
                            <a:schemeClr val="dk1"/>
                          </a:solidFill>
                          <a:effectLst/>
                          <a:latin typeface="+mn-lt"/>
                          <a:ea typeface="+mn-ea"/>
                          <a:cs typeface="+mn-cs"/>
                        </a:rPr>
                        <a:t>, </a:t>
                      </a:r>
                      <a:r>
                        <a:rPr lang="en-US" sz="600" b="1" kern="1200" dirty="0">
                          <a:solidFill>
                            <a:schemeClr val="dk1"/>
                          </a:solidFill>
                          <a:effectLst/>
                          <a:latin typeface="+mn-lt"/>
                          <a:ea typeface="+mn-ea"/>
                          <a:cs typeface="+mn-cs"/>
                        </a:rPr>
                        <a:t>DEVELOP</a:t>
                      </a:r>
                      <a:r>
                        <a:rPr lang="en-US" sz="600" kern="1200" dirty="0">
                          <a:solidFill>
                            <a:schemeClr val="dk1"/>
                          </a:solidFill>
                          <a:effectLst/>
                          <a:latin typeface="+mn-lt"/>
                          <a:ea typeface="+mn-ea"/>
                          <a:cs typeface="+mn-cs"/>
                        </a:rPr>
                        <a:t>, </a:t>
                      </a:r>
                      <a:r>
                        <a:rPr lang="en-US" sz="600" b="1" kern="1200" dirty="0">
                          <a:solidFill>
                            <a:schemeClr val="dk1"/>
                          </a:solidFill>
                          <a:effectLst/>
                          <a:latin typeface="+mn-lt"/>
                          <a:ea typeface="+mn-ea"/>
                          <a:cs typeface="+mn-cs"/>
                        </a:rPr>
                        <a:t>EXCEL</a:t>
                      </a:r>
                    </a:p>
                    <a:p>
                      <a:pPr algn="l"/>
                      <a:endParaRPr lang="en-US" sz="600" b="1" kern="1200" dirty="0">
                        <a:solidFill>
                          <a:schemeClr val="dk1"/>
                        </a:solidFill>
                        <a:effectLst/>
                        <a:latin typeface="+mn-lt"/>
                        <a:ea typeface="+mn-ea"/>
                        <a:cs typeface="+mn-cs"/>
                      </a:endParaRPr>
                    </a:p>
                    <a:p>
                      <a:pPr algn="l"/>
                      <a:endParaRPr lang="en-US" sz="600" b="1" kern="1200" dirty="0">
                        <a:solidFill>
                          <a:schemeClr val="dk1"/>
                        </a:solidFill>
                        <a:effectLst/>
                        <a:latin typeface="+mn-lt"/>
                        <a:ea typeface="+mn-ea"/>
                        <a:cs typeface="+mn-cs"/>
                      </a:endParaRPr>
                    </a:p>
                    <a:p>
                      <a:pPr algn="l"/>
                      <a:endParaRPr lang="en-US" sz="600" b="1" kern="1200" dirty="0">
                        <a:solidFill>
                          <a:schemeClr val="dk1"/>
                        </a:solidFill>
                        <a:effectLst/>
                        <a:latin typeface="+mn-lt"/>
                        <a:ea typeface="+mn-ea"/>
                        <a:cs typeface="+mn-cs"/>
                      </a:endParaRPr>
                    </a:p>
                    <a:p>
                      <a:pPr algn="l"/>
                      <a:endParaRPr lang="en-US" sz="600" b="1"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kern="1200" dirty="0">
                          <a:solidFill>
                            <a:schemeClr val="dk1"/>
                          </a:solidFill>
                          <a:effectLst/>
                          <a:latin typeface="+mn-lt"/>
                          <a:ea typeface="+mn-ea"/>
                          <a:cs typeface="+mn-cs"/>
                        </a:rPr>
                        <a:t>Subscribe to the Inspire together membership – competitions, training, health and well-being interventions</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Complete the ‘intention to engage’ form to show which competitions, festivals and intervention sessions we need to sign-up for based on the needs of the school, staff and pupils.</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 </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Use the pupil participation grid to identify children who are SEND, PP and those who have not had a chance to represent the school. They will be selected to attend the Inspire and Develop festivals.</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Certain staff will be asked to attend certain ‘Develop’ events. Those teachers who have not had the opportunity to observe the delivery of a ‘Develop’ event or who have a particular interest in the focus sport will be selected.</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 </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For the Excel events children will be selected based on progress made in PE lessons for a particular sport, demonstrating positive learning </a:t>
                      </a:r>
                      <a:r>
                        <a:rPr lang="en-US" sz="600" kern="1200" dirty="0" err="1">
                          <a:solidFill>
                            <a:schemeClr val="dk1"/>
                          </a:solidFill>
                          <a:effectLst/>
                          <a:latin typeface="+mn-lt"/>
                          <a:ea typeface="+mn-ea"/>
                          <a:cs typeface="+mn-cs"/>
                        </a:rPr>
                        <a:t>behaviours</a:t>
                      </a:r>
                      <a:r>
                        <a:rPr lang="en-US" sz="600" kern="1200" dirty="0">
                          <a:solidFill>
                            <a:schemeClr val="dk1"/>
                          </a:solidFill>
                          <a:effectLst/>
                          <a:latin typeface="+mn-lt"/>
                          <a:ea typeface="+mn-ea"/>
                          <a:cs typeface="+mn-cs"/>
                        </a:rPr>
                        <a:t> towards both themselves and their teammates and showing an interest in a particular sport. The pupil participation grid will also be used to help determine which pupils to invite.</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See the list of events below</a:t>
                      </a: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b="0" kern="1200" dirty="0">
                          <a:solidFill>
                            <a:schemeClr val="dk1"/>
                          </a:solidFill>
                          <a:effectLst/>
                          <a:latin typeface="+mn-lt"/>
                          <a:ea typeface="+mn-ea"/>
                          <a:cs typeface="+mn-cs"/>
                        </a:rPr>
                        <a:t>PE lessons provide opportunities for pupils to become physically confident in a way which supports their fitness, health, mental well-being and their understanding of a variety of sports. The opportunities to compete in sport and other activities then help them to build character and help to embed values such as fairness and respect which are encouraged in all areas of the curriculum.</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‘Inspire Togethers’ vision is that every young person enjoys being active, so they have the long-term benefits of a healthy, happy, lifestyle. To fulfil this vision, Inspire Together </a:t>
                      </a:r>
                      <a:r>
                        <a:rPr lang="en-US" sz="600" b="0" kern="1200" dirty="0">
                          <a:solidFill>
                            <a:schemeClr val="dk1"/>
                          </a:solidFill>
                          <a:effectLst/>
                          <a:latin typeface="+mn-lt"/>
                          <a:ea typeface="+mn-ea"/>
                          <a:cs typeface="+mn-cs"/>
                        </a:rPr>
                        <a:t>use three key delivery themes as focus areas in competitions which fit with the  school’s vision.</a:t>
                      </a:r>
                      <a:endParaRPr lang="en-GB" sz="600" kern="1200" dirty="0">
                        <a:solidFill>
                          <a:schemeClr val="dk1"/>
                        </a:solidFill>
                        <a:effectLst/>
                        <a:latin typeface="+mn-lt"/>
                        <a:ea typeface="+mn-ea"/>
                        <a:cs typeface="+mn-cs"/>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participation grid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Photos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Conduct regular observations of the playground to gauge activity levels of the least active children.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data through interviews/group discussions with a variety of pupils (leaders, children participating and those that are less active at break times).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41209593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6119813" cy="400110"/>
          </a:xfrm>
          <a:prstGeom prst="rect">
            <a:avLst/>
          </a:prstGeom>
          <a:solidFill>
            <a:schemeClr val="bg1"/>
          </a:solidFill>
        </p:spPr>
        <p:txBody>
          <a:bodyPr wrap="square" rtlCol="0">
            <a:spAutoFit/>
          </a:bodyPr>
          <a:lstStyle/>
          <a:p>
            <a:r>
              <a:rPr lang="en-US" sz="1000" b="1" dirty="0">
                <a:latin typeface="Calibri" panose="020F0502020204030204" pitchFamily="34" charset="0"/>
                <a:cs typeface="Calibri" panose="020F0502020204030204" pitchFamily="34" charset="0"/>
              </a:rPr>
              <a:t>Your objective: To Increase participation in competitive sport</a:t>
            </a: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886445790"/>
              </p:ext>
            </p:extLst>
          </p:nvPr>
        </p:nvGraphicFramePr>
        <p:xfrm>
          <a:off x="-16933" y="322597"/>
          <a:ext cx="6119977" cy="304800"/>
        </p:xfrm>
        <a:graphic>
          <a:graphicData uri="http://schemas.openxmlformats.org/drawingml/2006/table">
            <a:tbl>
              <a:tblPr firstRow="1" bandRow="1">
                <a:tableStyleId>{5C22544A-7EE6-4342-B048-85BDC9FD1C3A}</a:tableStyleId>
              </a:tblPr>
              <a:tblGrid>
                <a:gridCol w="447239">
                  <a:extLst>
                    <a:ext uri="{9D8B030D-6E8A-4147-A177-3AD203B41FA5}">
                      <a16:colId xmlns:a16="http://schemas.microsoft.com/office/drawing/2014/main" val="1397519339"/>
                    </a:ext>
                  </a:extLst>
                </a:gridCol>
                <a:gridCol w="2012857">
                  <a:extLst>
                    <a:ext uri="{9D8B030D-6E8A-4147-A177-3AD203B41FA5}">
                      <a16:colId xmlns:a16="http://schemas.microsoft.com/office/drawing/2014/main" val="3874769663"/>
                    </a:ext>
                  </a:extLst>
                </a:gridCol>
                <a:gridCol w="1495425">
                  <a:extLst>
                    <a:ext uri="{9D8B030D-6E8A-4147-A177-3AD203B41FA5}">
                      <a16:colId xmlns:a16="http://schemas.microsoft.com/office/drawing/2014/main" val="279180329"/>
                    </a:ext>
                  </a:extLst>
                </a:gridCol>
                <a:gridCol w="1260941">
                  <a:extLst>
                    <a:ext uri="{9D8B030D-6E8A-4147-A177-3AD203B41FA5}">
                      <a16:colId xmlns:a16="http://schemas.microsoft.com/office/drawing/2014/main" val="1419483341"/>
                    </a:ext>
                  </a:extLst>
                </a:gridCol>
                <a:gridCol w="903515">
                  <a:extLst>
                    <a:ext uri="{9D8B030D-6E8A-4147-A177-3AD203B41FA5}">
                      <a16:colId xmlns:a16="http://schemas.microsoft.com/office/drawing/2014/main" val="1532179531"/>
                    </a:ext>
                  </a:extLst>
                </a:gridCol>
              </a:tblGrid>
              <a:tr h="267655">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4a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bl>
          </a:graphicData>
        </a:graphic>
      </p:graphicFrame>
      <p:graphicFrame>
        <p:nvGraphicFramePr>
          <p:cNvPr id="6" name="Table 5">
            <a:extLst>
              <a:ext uri="{FF2B5EF4-FFF2-40B4-BE49-F238E27FC236}">
                <a16:creationId xmlns:a16="http://schemas.microsoft.com/office/drawing/2014/main" id="{499522A6-C1F3-49AA-8CB2-1E590E24CEE0}"/>
              </a:ext>
            </a:extLst>
          </p:cNvPr>
          <p:cNvGraphicFramePr>
            <a:graphicFrameLocks noGrp="1"/>
          </p:cNvGraphicFramePr>
          <p:nvPr>
            <p:extLst>
              <p:ext uri="{D42A27DB-BD31-4B8C-83A1-F6EECF244321}">
                <p14:modId xmlns:p14="http://schemas.microsoft.com/office/powerpoint/2010/main" val="1728419061"/>
              </p:ext>
            </p:extLst>
          </p:nvPr>
        </p:nvGraphicFramePr>
        <p:xfrm>
          <a:off x="83445" y="696801"/>
          <a:ext cx="6019599" cy="2895658"/>
        </p:xfrm>
        <a:graphic>
          <a:graphicData uri="http://schemas.openxmlformats.org/drawingml/2006/table">
            <a:tbl>
              <a:tblPr firstRow="1" firstCol="1" lastRow="1" lastCol="1" bandRow="1" bandCol="1"/>
              <a:tblGrid>
                <a:gridCol w="2498507">
                  <a:extLst>
                    <a:ext uri="{9D8B030D-6E8A-4147-A177-3AD203B41FA5}">
                      <a16:colId xmlns:a16="http://schemas.microsoft.com/office/drawing/2014/main" val="3786387641"/>
                    </a:ext>
                  </a:extLst>
                </a:gridCol>
                <a:gridCol w="3521092">
                  <a:extLst>
                    <a:ext uri="{9D8B030D-6E8A-4147-A177-3AD203B41FA5}">
                      <a16:colId xmlns:a16="http://schemas.microsoft.com/office/drawing/2014/main" val="2410956915"/>
                    </a:ext>
                  </a:extLst>
                </a:gridCol>
              </a:tblGrid>
              <a:tr h="91498">
                <a:tc>
                  <a:txBody>
                    <a:bodyPr/>
                    <a:lstStyle/>
                    <a:p>
                      <a:pPr>
                        <a:spcAft>
                          <a:spcPts val="0"/>
                        </a:spcAft>
                      </a:pPr>
                      <a:r>
                        <a:rPr lang="en-US" sz="800">
                          <a:solidFill>
                            <a:srgbClr val="FF0000"/>
                          </a:solidFill>
                          <a:effectLst/>
                          <a:latin typeface="SassoonPrimaryInfant" pitchFamily="2" charset="0"/>
                          <a:ea typeface="Calibri" panose="020F0502020204030204" pitchFamily="34" charset="0"/>
                          <a:cs typeface="Times New Roman" panose="02020603050405020304" pitchFamily="18" charset="0"/>
                        </a:rPr>
                        <a:t>Inspire</a:t>
                      </a:r>
                      <a:r>
                        <a:rPr lang="en-US" sz="800">
                          <a:solidFill>
                            <a:srgbClr val="FF0000"/>
                          </a:solidFill>
                          <a:effectLst/>
                          <a:latin typeface="SassoonPrimaryInfant" pitchFamily="2" charset="0"/>
                          <a:ea typeface="Calibri" panose="020F0502020204030204" pitchFamily="34" charset="0"/>
                          <a:cs typeface="Tahoma" panose="020B0604030504040204" pitchFamily="34" charset="0"/>
                        </a:rPr>
                        <a:t> Yr3/4 Back To school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800">
                          <a:solidFill>
                            <a:srgbClr val="0070C0"/>
                          </a:solidFill>
                          <a:effectLst/>
                          <a:latin typeface="SassoonPrimaryInfant" pitchFamily="2" charset="0"/>
                          <a:ea typeface="Calibri" panose="020F0502020204030204" pitchFamily="34" charset="0"/>
                          <a:cs typeface="Times New Roman" panose="02020603050405020304" pitchFamily="18" charset="0"/>
                        </a:rPr>
                        <a:t>Develop Yr3/4 Tennis / Passion</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12428489"/>
                  </a:ext>
                </a:extLst>
              </a:tr>
              <a:tr h="91498">
                <a:tc>
                  <a:txBody>
                    <a:bodyPr/>
                    <a:lstStyle/>
                    <a:p>
                      <a:pPr>
                        <a:spcAft>
                          <a:spcPts val="0"/>
                        </a:spcAft>
                      </a:pPr>
                      <a:r>
                        <a:rPr lang="en-US" sz="800">
                          <a:solidFill>
                            <a:srgbClr val="00B050"/>
                          </a:solidFill>
                          <a:effectLst/>
                          <a:latin typeface="SassoonPrimaryInfant" pitchFamily="2" charset="0"/>
                          <a:ea typeface="Calibri" panose="020F0502020204030204" pitchFamily="34" charset="0"/>
                          <a:cs typeface="Tahoma" panose="020B0604030504040204" pitchFamily="34" charset="0"/>
                        </a:rPr>
                        <a:t>Excel KS2 Cross Country Competition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800">
                          <a:solidFill>
                            <a:srgbClr val="00B050"/>
                          </a:solidFill>
                          <a:effectLst/>
                          <a:latin typeface="SassoonPrimaryInfant" pitchFamily="2" charset="0"/>
                          <a:ea typeface="Calibri" panose="020F0502020204030204" pitchFamily="34" charset="0"/>
                          <a:cs typeface="Times New Roman" panose="02020603050405020304" pitchFamily="18" charset="0"/>
                        </a:rPr>
                        <a:t>Excel   Yr5 and Yr6 Hockey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2044455"/>
                  </a:ext>
                </a:extLst>
              </a:tr>
              <a:tr h="91498">
                <a:tc>
                  <a:txBody>
                    <a:bodyPr/>
                    <a:lstStyle/>
                    <a:p>
                      <a:pPr>
                        <a:spcAft>
                          <a:spcPts val="0"/>
                        </a:spcAft>
                      </a:pPr>
                      <a:r>
                        <a:rPr lang="en-US" sz="800" dirty="0">
                          <a:solidFill>
                            <a:srgbClr val="FF0000"/>
                          </a:solidFill>
                          <a:effectLst/>
                          <a:latin typeface="SassoonPrimaryInfant" pitchFamily="2" charset="0"/>
                          <a:ea typeface="Calibri" panose="020F0502020204030204" pitchFamily="34" charset="0"/>
                          <a:cs typeface="Tahoma" panose="020B0604030504040204" pitchFamily="34" charset="0"/>
                        </a:rPr>
                        <a:t>Inspire Yr5/6 Back to School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800">
                          <a:solidFill>
                            <a:srgbClr val="00B050"/>
                          </a:solidFill>
                          <a:effectLst/>
                          <a:latin typeface="SassoonPrimaryInfant" pitchFamily="2" charset="0"/>
                          <a:ea typeface="Calibri" panose="020F0502020204030204" pitchFamily="34" charset="0"/>
                          <a:cs typeface="Times New Roman" panose="02020603050405020304" pitchFamily="18" charset="0"/>
                        </a:rPr>
                        <a:t>Excel Year 5/6 Girls Cricket</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8383450"/>
                  </a:ext>
                </a:extLst>
              </a:tr>
              <a:tr h="182997">
                <a:tc>
                  <a:txBody>
                    <a:bodyPr/>
                    <a:lstStyle/>
                    <a:p>
                      <a:pPr>
                        <a:spcAft>
                          <a:spcPts val="0"/>
                        </a:spcAft>
                      </a:pPr>
                      <a:r>
                        <a:rPr lang="en-US" sz="800" dirty="0">
                          <a:solidFill>
                            <a:srgbClr val="0070C0"/>
                          </a:solidFill>
                          <a:effectLst/>
                          <a:latin typeface="SassoonPrimaryInfant" pitchFamily="2" charset="0"/>
                          <a:ea typeface="Calibri" panose="020F0502020204030204" pitchFamily="34" charset="0"/>
                          <a:cs typeface="Times New Roman" panose="02020603050405020304" pitchFamily="18" charset="0"/>
                        </a:rPr>
                        <a:t>Develop Yr3/4 determination dodgeball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Excel 4/5/6 Athletics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4909659"/>
                  </a:ext>
                </a:extLst>
              </a:tr>
              <a:tr h="91498">
                <a:tc>
                  <a:txBody>
                    <a:bodyPr/>
                    <a:lstStyle/>
                    <a:p>
                      <a:pPr>
                        <a:spcAft>
                          <a:spcPts val="0"/>
                        </a:spcAft>
                      </a:pPr>
                      <a:r>
                        <a:rPr lang="en-US" sz="800">
                          <a:solidFill>
                            <a:srgbClr val="00B050"/>
                          </a:solidFill>
                          <a:effectLst/>
                          <a:latin typeface="SassoonPrimaryInfant" pitchFamily="2" charset="0"/>
                          <a:ea typeface="Calibri" panose="020F0502020204030204" pitchFamily="34" charset="0"/>
                          <a:cs typeface="Times New Roman" panose="02020603050405020304" pitchFamily="18" charset="0"/>
                        </a:rPr>
                        <a:t>Excel Yr5/6 Sportshall athletics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Excel Parallel </a:t>
                      </a:r>
                      <a:r>
                        <a:rPr lang="en-US" sz="800" dirty="0" err="1">
                          <a:solidFill>
                            <a:srgbClr val="00B050"/>
                          </a:solidFill>
                          <a:effectLst/>
                          <a:latin typeface="SassoonPrimaryInfant" pitchFamily="2" charset="0"/>
                          <a:ea typeface="Calibri" panose="020F0502020204030204" pitchFamily="34" charset="0"/>
                          <a:cs typeface="Times New Roman" panose="02020603050405020304" pitchFamily="18" charset="0"/>
                        </a:rPr>
                        <a:t>Sportshall</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 athletics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0197378"/>
                  </a:ext>
                </a:extLst>
              </a:tr>
              <a:tr h="91498">
                <a:tc>
                  <a:txBody>
                    <a:bodyPr/>
                    <a:lstStyle/>
                    <a:p>
                      <a:pPr>
                        <a:spcAft>
                          <a:spcPts val="0"/>
                        </a:spcAft>
                      </a:pPr>
                      <a:r>
                        <a:rPr lang="en-US" sz="800">
                          <a:solidFill>
                            <a:srgbClr val="0070C0"/>
                          </a:solidFill>
                          <a:effectLst/>
                          <a:latin typeface="SassoonPrimaryInfant" pitchFamily="2" charset="0"/>
                          <a:ea typeface="Calibri" panose="020F0502020204030204" pitchFamily="34" charset="0"/>
                          <a:cs typeface="Times New Roman" panose="02020603050405020304" pitchFamily="18" charset="0"/>
                        </a:rPr>
                        <a:t>Develop KS2 Table Cricket and Polybat SEND Festival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Excel Girl’s and boy’s football league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6494895"/>
                  </a:ext>
                </a:extLst>
              </a:tr>
              <a:tr h="91498">
                <a:tc>
                  <a:txBody>
                    <a:bodyPr/>
                    <a:lstStyle/>
                    <a:p>
                      <a:pPr>
                        <a:spcAft>
                          <a:spcPts val="0"/>
                        </a:spcAft>
                      </a:pPr>
                      <a:r>
                        <a:rPr lang="en-US" sz="800" dirty="0">
                          <a:solidFill>
                            <a:srgbClr val="0070C0"/>
                          </a:solidFill>
                          <a:effectLst/>
                          <a:latin typeface="SassoonPrimaryInfant" pitchFamily="2" charset="0"/>
                          <a:ea typeface="Calibri" panose="020F0502020204030204" pitchFamily="34" charset="0"/>
                          <a:cs typeface="Times New Roman" panose="02020603050405020304" pitchFamily="18" charset="0"/>
                        </a:rPr>
                        <a:t>Develop Yr5 festival/ Friendship</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800" dirty="0">
                          <a:solidFill>
                            <a:srgbClr val="0070C0"/>
                          </a:solidFill>
                          <a:effectLst/>
                          <a:latin typeface="SassoonPrimaryInfant" pitchFamily="2" charset="0"/>
                          <a:ea typeface="Calibri" panose="020F0502020204030204" pitchFamily="34" charset="0"/>
                          <a:cs typeface="Times New Roman" panose="02020603050405020304" pitchFamily="18" charset="0"/>
                        </a:rPr>
                        <a:t>Develop Yr3 Personal Best Festival / Determination</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8271427"/>
                  </a:ext>
                </a:extLst>
              </a:tr>
              <a:tr h="91498">
                <a:tc>
                  <a:txBody>
                    <a:bodyPr/>
                    <a:lstStyle/>
                    <a:p>
                      <a:pPr>
                        <a:spcAft>
                          <a:spcPts val="0"/>
                        </a:spcAft>
                      </a:pPr>
                      <a:r>
                        <a:rPr lang="en-GB" sz="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Develop Yr5/6 girls basketball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Excel New Age </a:t>
                      </a:r>
                      <a:r>
                        <a:rPr lang="en-US" sz="800" dirty="0" err="1">
                          <a:solidFill>
                            <a:srgbClr val="00B050"/>
                          </a:solidFill>
                          <a:effectLst/>
                          <a:latin typeface="SassoonPrimaryInfant" pitchFamily="2" charset="0"/>
                          <a:ea typeface="Calibri" panose="020F0502020204030204" pitchFamily="34" charset="0"/>
                          <a:cs typeface="Times New Roman" panose="02020603050405020304" pitchFamily="18" charset="0"/>
                        </a:rPr>
                        <a:t>Kurling</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 KS2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8694725"/>
                  </a:ext>
                </a:extLst>
              </a:tr>
              <a:tr h="182997">
                <a:tc>
                  <a:txBody>
                    <a:bodyPr/>
                    <a:lstStyle/>
                    <a:p>
                      <a:pPr>
                        <a:spcAft>
                          <a:spcPts val="0"/>
                        </a:spcAft>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KS2 SEND Boccia Excel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Excel Yr5/6 Basketball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0412178"/>
                  </a:ext>
                </a:extLst>
              </a:tr>
              <a:tr h="9149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Yr6 boys and Yr6 girls football league Excel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800">
                          <a:solidFill>
                            <a:srgbClr val="00B050"/>
                          </a:solidFill>
                          <a:effectLst/>
                          <a:latin typeface="SassoonPrimaryInfant" pitchFamily="2" charset="0"/>
                          <a:ea typeface="Calibri" panose="020F0502020204030204" pitchFamily="34" charset="0"/>
                          <a:cs typeface="Times New Roman" panose="02020603050405020304" pitchFamily="18" charset="0"/>
                        </a:rPr>
                        <a:t>Excel Parallel Athletics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3090564"/>
                  </a:ext>
                </a:extLst>
              </a:tr>
              <a:tr h="18299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solidFill>
                            <a:srgbClr val="7030A0"/>
                          </a:solidFill>
                          <a:effectLst/>
                          <a:latin typeface="SassoonPrimaryInfant" pitchFamily="2" charset="0"/>
                          <a:ea typeface="Calibri" panose="020F0502020204030204" pitchFamily="34" charset="0"/>
                          <a:cs typeface="Times New Roman" panose="02020603050405020304" pitchFamily="18" charset="0"/>
                        </a:rPr>
                        <a:t>KS2 Intra-school competitions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45043239"/>
                  </a:ext>
                </a:extLst>
              </a:tr>
              <a:tr h="182997">
                <a:tc>
                  <a:txBody>
                    <a:bodyPr/>
                    <a:lstStyle/>
                    <a:p>
                      <a:pPr>
                        <a:spcAft>
                          <a:spcPts val="0"/>
                        </a:spcAft>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Excel</a:t>
                      </a:r>
                      <a:r>
                        <a:rPr lang="en-US" sz="800" dirty="0">
                          <a:effectLst/>
                          <a:latin typeface="SassoonPrimaryInfant" pitchFamily="2" charset="0"/>
                          <a:ea typeface="Calibri" panose="020F0502020204030204" pitchFamily="34" charset="0"/>
                          <a:cs typeface="Times New Roman" panose="02020603050405020304" pitchFamily="18" charset="0"/>
                        </a:rPr>
                        <a:t> Intra</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 KS2 Dodgeball competition    Yr5 and Yr6</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Excel</a:t>
                      </a:r>
                      <a:r>
                        <a:rPr lang="en-US" sz="800" dirty="0">
                          <a:effectLst/>
                          <a:latin typeface="SassoonPrimaryInfant" pitchFamily="2" charset="0"/>
                          <a:ea typeface="Calibri" panose="020F0502020204030204" pitchFamily="34" charset="0"/>
                          <a:cs typeface="Times New Roman" panose="02020603050405020304" pitchFamily="18" charset="0"/>
                        </a:rPr>
                        <a:t> Intra</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 KS2 cricket competition    Yr5 and Yr6</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9852793"/>
                  </a:ext>
                </a:extLst>
              </a:tr>
              <a:tr h="182997">
                <a:tc>
                  <a:txBody>
                    <a:bodyPr/>
                    <a:lstStyle/>
                    <a:p>
                      <a:pPr>
                        <a:spcAft>
                          <a:spcPts val="0"/>
                        </a:spcAft>
                      </a:pPr>
                      <a:r>
                        <a:rPr lang="en-US" sz="800">
                          <a:solidFill>
                            <a:srgbClr val="00B050"/>
                          </a:solidFill>
                          <a:effectLst/>
                          <a:latin typeface="SassoonPrimaryInfant" pitchFamily="2" charset="0"/>
                          <a:ea typeface="Calibri" panose="020F0502020204030204" pitchFamily="34" charset="0"/>
                          <a:cs typeface="Times New Roman" panose="02020603050405020304" pitchFamily="18" charset="0"/>
                        </a:rPr>
                        <a:t>Excel</a:t>
                      </a:r>
                      <a:r>
                        <a:rPr lang="en-US" sz="800">
                          <a:effectLst/>
                          <a:latin typeface="SassoonPrimaryInfant" pitchFamily="2" charset="0"/>
                          <a:ea typeface="Calibri" panose="020F0502020204030204" pitchFamily="34" charset="0"/>
                          <a:cs typeface="Times New Roman" panose="02020603050405020304" pitchFamily="18" charset="0"/>
                        </a:rPr>
                        <a:t> Intra</a:t>
                      </a:r>
                      <a:r>
                        <a:rPr lang="en-US" sz="800">
                          <a:solidFill>
                            <a:srgbClr val="00B050"/>
                          </a:solidFill>
                          <a:effectLst/>
                          <a:latin typeface="SassoonPrimaryInfant" pitchFamily="2" charset="0"/>
                          <a:ea typeface="Calibri" panose="020F0502020204030204" pitchFamily="34" charset="0"/>
                          <a:cs typeface="Times New Roman" panose="02020603050405020304" pitchFamily="18" charset="0"/>
                        </a:rPr>
                        <a:t> KS2 Dodgeball competition    Yr3 and Yr4</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 Excel</a:t>
                      </a:r>
                      <a:r>
                        <a:rPr lang="en-US" sz="800" dirty="0">
                          <a:effectLst/>
                          <a:latin typeface="SassoonPrimaryInfant" pitchFamily="2" charset="0"/>
                          <a:ea typeface="Calibri" panose="020F0502020204030204" pitchFamily="34" charset="0"/>
                          <a:cs typeface="Times New Roman" panose="02020603050405020304" pitchFamily="18" charset="0"/>
                        </a:rPr>
                        <a:t> Intra</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 KS2 Rugby competition    Yr4</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50702393"/>
                  </a:ext>
                </a:extLst>
              </a:tr>
              <a:tr h="213496">
                <a:tc>
                  <a:txBody>
                    <a:bodyPr/>
                    <a:lstStyle/>
                    <a:p>
                      <a:pPr>
                        <a:spcAft>
                          <a:spcPts val="0"/>
                        </a:spcAft>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Excel</a:t>
                      </a:r>
                      <a:r>
                        <a:rPr lang="en-US" sz="800" dirty="0">
                          <a:effectLst/>
                          <a:latin typeface="SassoonPrimaryInfant" pitchFamily="2" charset="0"/>
                          <a:ea typeface="Calibri" panose="020F0502020204030204" pitchFamily="34" charset="0"/>
                          <a:cs typeface="Times New Roman" panose="02020603050405020304" pitchFamily="18" charset="0"/>
                        </a:rPr>
                        <a:t> Intra</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 KS2 Basketball competition    Yr5 and Yr6</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effectLst/>
                          <a:latin typeface="Times New Roman" panose="02020603050405020304" pitchFamily="18" charset="0"/>
                          <a:ea typeface="Calibri" panose="020F0502020204030204" pitchFamily="34" charset="0"/>
                          <a:cs typeface="Calibri" panose="020F0502020204030204" pitchFamily="34" charset="0"/>
                        </a:rPr>
                        <a:t> </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Excel</a:t>
                      </a:r>
                      <a:r>
                        <a:rPr lang="en-US" sz="800" dirty="0">
                          <a:effectLst/>
                          <a:latin typeface="SassoonPrimaryInfant" pitchFamily="2" charset="0"/>
                          <a:ea typeface="Calibri" panose="020F0502020204030204" pitchFamily="34" charset="0"/>
                          <a:cs typeface="Times New Roman" panose="02020603050405020304" pitchFamily="18" charset="0"/>
                        </a:rPr>
                        <a:t> Intra</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 KS2 Tennis competition    Yr5 and Yr6</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9848424"/>
                  </a:ext>
                </a:extLst>
              </a:tr>
              <a:tr h="21349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el</a:t>
                      </a:r>
                      <a:r>
                        <a:rPr lang="en-US" sz="800" dirty="0">
                          <a:effectLst/>
                          <a:latin typeface="SassoonPrimaryInfant" pitchFamily="2" charset="0"/>
                          <a:ea typeface="Calibri" panose="020F0502020204030204" pitchFamily="34" charset="0"/>
                          <a:cs typeface="Times New Roman" panose="02020603050405020304" pitchFamily="18" charset="0"/>
                        </a:rPr>
                        <a:t> Intra</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 KS2 Basketball competition    Yr3 and Yr4</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effectLst/>
                          <a:latin typeface="Times New Roman" panose="02020603050405020304" pitchFamily="18" charset="0"/>
                          <a:ea typeface="Calibri" panose="020F0502020204030204" pitchFamily="34" charset="0"/>
                          <a:cs typeface="Calibri" panose="020F0502020204030204" pitchFamily="34" charset="0"/>
                        </a:rPr>
                        <a:t> </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Excel</a:t>
                      </a:r>
                      <a:r>
                        <a:rPr lang="en-US" sz="800" dirty="0">
                          <a:effectLst/>
                          <a:latin typeface="SassoonPrimaryInfant" pitchFamily="2" charset="0"/>
                          <a:ea typeface="Calibri" panose="020F0502020204030204" pitchFamily="34" charset="0"/>
                          <a:cs typeface="Times New Roman" panose="02020603050405020304" pitchFamily="18" charset="0"/>
                        </a:rPr>
                        <a:t> Intra</a:t>
                      </a:r>
                      <a:r>
                        <a:rPr lang="en-US" sz="800" dirty="0">
                          <a:solidFill>
                            <a:srgbClr val="00B050"/>
                          </a:solidFill>
                          <a:effectLst/>
                          <a:latin typeface="SassoonPrimaryInfant" pitchFamily="2" charset="0"/>
                          <a:ea typeface="Calibri" panose="020F0502020204030204" pitchFamily="34" charset="0"/>
                          <a:cs typeface="Times New Roman" panose="02020603050405020304" pitchFamily="18" charset="0"/>
                        </a:rPr>
                        <a:t> KS2 golf competition    Yr3</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0165615"/>
                  </a:ext>
                </a:extLst>
              </a:tr>
              <a:tr h="91498">
                <a:tc>
                  <a:txBody>
                    <a:bodyPr/>
                    <a:lstStyle/>
                    <a:p>
                      <a:pPr>
                        <a:spcAft>
                          <a:spcPts val="0"/>
                        </a:spcAft>
                      </a:pPr>
                      <a:r>
                        <a:rPr lang="en-US" sz="600" dirty="0">
                          <a:effectLst/>
                          <a:latin typeface="SassoonPrimaryInfant" pitchFamily="2" charset="0"/>
                          <a:ea typeface="Calibri" panose="020F0502020204030204" pitchFamily="34" charset="0"/>
                          <a:cs typeface="Times New Roman" panose="02020603050405020304" pitchFamily="18" charset="0"/>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36112269"/>
                  </a:ext>
                </a:extLst>
              </a:tr>
            </a:tbl>
          </a:graphicData>
        </a:graphic>
      </p:graphicFrame>
    </p:spTree>
    <p:extLst>
      <p:ext uri="{BB962C8B-B14F-4D97-AF65-F5344CB8AC3E}">
        <p14:creationId xmlns:p14="http://schemas.microsoft.com/office/powerpoint/2010/main" val="28060934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3559359" cy="400110"/>
          </a:xfrm>
          <a:prstGeom prst="rect">
            <a:avLst/>
          </a:prstGeom>
          <a:noFill/>
        </p:spPr>
        <p:txBody>
          <a:bodyPr wrap="square" rtlCol="0">
            <a:spAutoFit/>
          </a:bodyPr>
          <a:lstStyle/>
          <a:p>
            <a:pPr>
              <a:defRPr/>
            </a:pP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 </a:t>
            </a:r>
            <a:r>
              <a:rPr lang="en-US" sz="1000" b="1" dirty="0">
                <a:latin typeface="Calibri" panose="020F0502020204030204" pitchFamily="34" charset="0"/>
                <a:cs typeface="Calibri" panose="020F0502020204030204" pitchFamily="34" charset="0"/>
              </a:rPr>
              <a:t>To Increase participation in competitive sport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022753080"/>
              </p:ext>
            </p:extLst>
          </p:nvPr>
        </p:nvGraphicFramePr>
        <p:xfrm>
          <a:off x="-16769" y="272507"/>
          <a:ext cx="6119813" cy="4419600"/>
        </p:xfrm>
        <a:graphic>
          <a:graphicData uri="http://schemas.openxmlformats.org/drawingml/2006/table">
            <a:tbl>
              <a:tblPr firstRow="1" bandRow="1">
                <a:tableStyleId>{5C22544A-7EE6-4342-B048-85BDC9FD1C3A}</a:tableStyleId>
              </a:tblPr>
              <a:tblGrid>
                <a:gridCol w="509529">
                  <a:extLst>
                    <a:ext uri="{9D8B030D-6E8A-4147-A177-3AD203B41FA5}">
                      <a16:colId xmlns:a16="http://schemas.microsoft.com/office/drawing/2014/main" val="1397519339"/>
                    </a:ext>
                  </a:extLst>
                </a:gridCol>
                <a:gridCol w="1966422">
                  <a:extLst>
                    <a:ext uri="{9D8B030D-6E8A-4147-A177-3AD203B41FA5}">
                      <a16:colId xmlns:a16="http://schemas.microsoft.com/office/drawing/2014/main" val="3874769663"/>
                    </a:ext>
                  </a:extLst>
                </a:gridCol>
                <a:gridCol w="1193936">
                  <a:extLst>
                    <a:ext uri="{9D8B030D-6E8A-4147-A177-3AD203B41FA5}">
                      <a16:colId xmlns:a16="http://schemas.microsoft.com/office/drawing/2014/main" val="279180329"/>
                    </a:ext>
                  </a:extLst>
                </a:gridCol>
                <a:gridCol w="1791718">
                  <a:extLst>
                    <a:ext uri="{9D8B030D-6E8A-4147-A177-3AD203B41FA5}">
                      <a16:colId xmlns:a16="http://schemas.microsoft.com/office/drawing/2014/main" val="1419483341"/>
                    </a:ext>
                  </a:extLst>
                </a:gridCol>
                <a:gridCol w="658208">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4a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kern="1200" dirty="0">
                          <a:solidFill>
                            <a:schemeClr val="dk1"/>
                          </a:solidFill>
                          <a:effectLst/>
                          <a:latin typeface="+mn-lt"/>
                          <a:ea typeface="+mn-ea"/>
                          <a:cs typeface="+mn-cs"/>
                        </a:rPr>
                        <a:t>Competition and Events </a:t>
                      </a:r>
                      <a:endParaRPr lang="en-GB" sz="600" kern="1200" dirty="0">
                        <a:solidFill>
                          <a:schemeClr val="dk1"/>
                        </a:solidFill>
                        <a:effectLst/>
                        <a:latin typeface="+mn-lt"/>
                        <a:ea typeface="+mn-ea"/>
                        <a:cs typeface="+mn-cs"/>
                      </a:endParaRPr>
                    </a:p>
                    <a:p>
                      <a:pPr algn="just"/>
                      <a:r>
                        <a:rPr lang="en-US" sz="600" b="0" kern="1200" dirty="0">
                          <a:solidFill>
                            <a:schemeClr val="dk1"/>
                          </a:solidFill>
                          <a:effectLst/>
                          <a:latin typeface="+mn-lt"/>
                          <a:ea typeface="+mn-ea"/>
                          <a:cs typeface="+mn-cs"/>
                        </a:rPr>
                        <a:t>PE lessons provide opportunities for pupils to become physically confident in a way which supports their fitness, health, mental well-being and their understanding of a variety of sports. They also focus on developing learning </a:t>
                      </a:r>
                      <a:r>
                        <a:rPr lang="en-US" sz="600" b="0" kern="1200" dirty="0" err="1">
                          <a:solidFill>
                            <a:schemeClr val="dk1"/>
                          </a:solidFill>
                          <a:effectLst/>
                          <a:latin typeface="+mn-lt"/>
                          <a:ea typeface="+mn-ea"/>
                          <a:cs typeface="+mn-cs"/>
                        </a:rPr>
                        <a:t>behaviours</a:t>
                      </a:r>
                      <a:r>
                        <a:rPr lang="en-US" sz="600" b="0" kern="1200" dirty="0">
                          <a:solidFill>
                            <a:schemeClr val="dk1"/>
                          </a:solidFill>
                          <a:effectLst/>
                          <a:latin typeface="+mn-lt"/>
                          <a:ea typeface="+mn-ea"/>
                          <a:cs typeface="+mn-cs"/>
                        </a:rPr>
                        <a:t> to help children to respond positivity when facing challenges and towards each other during competitions. The opportunities to compete in sport and other activities then helped them to build character and help to embed values such as fairness and respect.</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‘Inspire Togethers’ vision is that every young person enjoys being active, so they have the long-term benefits of a healthy, happy, lifestyle. To fulfil this vision, Inspire Together </a:t>
                      </a:r>
                      <a:r>
                        <a:rPr lang="en-US" sz="600" b="0" kern="1200" dirty="0">
                          <a:solidFill>
                            <a:schemeClr val="dk1"/>
                          </a:solidFill>
                          <a:effectLst/>
                          <a:latin typeface="+mn-lt"/>
                          <a:ea typeface="+mn-ea"/>
                          <a:cs typeface="+mn-cs"/>
                        </a:rPr>
                        <a:t>use three key delivery themes as focus areas in competitions which fit with the school’s vision.</a:t>
                      </a:r>
                      <a:endParaRPr lang="en-GB" sz="600" kern="1200" dirty="0">
                        <a:solidFill>
                          <a:schemeClr val="dk1"/>
                        </a:solidFill>
                        <a:effectLst/>
                        <a:latin typeface="+mn-lt"/>
                        <a:ea typeface="+mn-ea"/>
                        <a:cs typeface="+mn-cs"/>
                      </a:endParaRPr>
                    </a:p>
                    <a:p>
                      <a:pPr algn="l"/>
                      <a:r>
                        <a:rPr lang="en-US" sz="600" kern="1200" dirty="0">
                          <a:solidFill>
                            <a:schemeClr val="dk1"/>
                          </a:solidFill>
                          <a:effectLst/>
                          <a:latin typeface="+mn-lt"/>
                          <a:ea typeface="+mn-ea"/>
                          <a:cs typeface="+mn-cs"/>
                        </a:rPr>
                        <a:t>They are as follows:</a:t>
                      </a:r>
                      <a:br>
                        <a:rPr lang="en-US" sz="600" kern="1200" dirty="0">
                          <a:solidFill>
                            <a:schemeClr val="dk1"/>
                          </a:solidFill>
                          <a:effectLst/>
                          <a:latin typeface="+mn-lt"/>
                          <a:ea typeface="+mn-ea"/>
                          <a:cs typeface="+mn-cs"/>
                        </a:rPr>
                      </a:br>
                      <a:endParaRPr lang="en-GB" sz="600" kern="1200" dirty="0">
                        <a:solidFill>
                          <a:schemeClr val="dk1"/>
                        </a:solidFill>
                        <a:effectLst/>
                        <a:latin typeface="+mn-lt"/>
                        <a:ea typeface="+mn-ea"/>
                        <a:cs typeface="+mn-cs"/>
                      </a:endParaRPr>
                    </a:p>
                    <a:p>
                      <a:pPr algn="just"/>
                      <a:r>
                        <a:rPr lang="en-US" sz="600" b="1" kern="1200" dirty="0">
                          <a:solidFill>
                            <a:schemeClr val="dk1"/>
                          </a:solidFill>
                          <a:effectLst/>
                          <a:latin typeface="+mn-lt"/>
                          <a:ea typeface="+mn-ea"/>
                          <a:cs typeface="+mn-cs"/>
                        </a:rPr>
                        <a:t>INSPIRE</a:t>
                      </a:r>
                      <a:br>
                        <a:rPr lang="en-US" sz="600" kern="1200" dirty="0">
                          <a:solidFill>
                            <a:schemeClr val="dk1"/>
                          </a:solidFill>
                          <a:effectLst/>
                          <a:latin typeface="+mn-lt"/>
                          <a:ea typeface="+mn-ea"/>
                          <a:cs typeface="+mn-cs"/>
                        </a:rPr>
                      </a:br>
                      <a:r>
                        <a:rPr lang="en-US" sz="600" kern="1200" dirty="0">
                          <a:solidFill>
                            <a:schemeClr val="dk1"/>
                          </a:solidFill>
                          <a:effectLst/>
                          <a:latin typeface="+mn-lt"/>
                          <a:ea typeface="+mn-ea"/>
                          <a:cs typeface="+mn-cs"/>
                        </a:rPr>
                        <a:t>These events did encourage our pupils to engage, participate and learn through fun sport, physical activity and healthy opportunities that interested and excited them. The children had plenty of opportunities to develop their fundamental &amp; physical skills, acquiring lifelong learning. This was with the support of the Inspire team and secondary school play leaders. These events also promoted emotional wellbeing as the main goal was not to win but geared towards developing their enthusiasm for sport in a caring and supportive environment. As the children were also performing alongside children from other schools it also developed their social skills.</a:t>
                      </a:r>
                      <a:br>
                        <a:rPr lang="en-US" sz="600" kern="1200" dirty="0">
                          <a:solidFill>
                            <a:schemeClr val="dk1"/>
                          </a:solidFill>
                          <a:effectLst/>
                          <a:latin typeface="+mn-lt"/>
                          <a:ea typeface="+mn-ea"/>
                          <a:cs typeface="+mn-cs"/>
                        </a:rPr>
                      </a:br>
                      <a:r>
                        <a:rPr lang="en-US" sz="600" b="1" kern="1200" dirty="0">
                          <a:solidFill>
                            <a:schemeClr val="dk1"/>
                          </a:solidFill>
                          <a:effectLst/>
                          <a:latin typeface="+mn-lt"/>
                          <a:ea typeface="+mn-ea"/>
                          <a:cs typeface="+mn-cs"/>
                        </a:rPr>
                        <a:t>Who or what gets you active?</a:t>
                      </a:r>
                      <a:br>
                        <a:rPr lang="en-US" sz="600" kern="1200" dirty="0">
                          <a:solidFill>
                            <a:schemeClr val="dk1"/>
                          </a:solidFill>
                          <a:effectLst/>
                          <a:latin typeface="+mn-lt"/>
                          <a:ea typeface="+mn-ea"/>
                          <a:cs typeface="+mn-cs"/>
                        </a:rPr>
                      </a:br>
                      <a:br>
                        <a:rPr lang="en-US" sz="600" kern="1200" dirty="0">
                          <a:solidFill>
                            <a:schemeClr val="dk1"/>
                          </a:solidFill>
                          <a:effectLst/>
                          <a:latin typeface="+mn-lt"/>
                          <a:ea typeface="+mn-ea"/>
                          <a:cs typeface="+mn-cs"/>
                        </a:rPr>
                      </a:br>
                      <a:r>
                        <a:rPr lang="en-US" sz="600" b="1" kern="1200" dirty="0">
                          <a:solidFill>
                            <a:schemeClr val="dk1"/>
                          </a:solidFill>
                          <a:effectLst/>
                          <a:latin typeface="+mn-lt"/>
                          <a:ea typeface="+mn-ea"/>
                          <a:cs typeface="+mn-cs"/>
                        </a:rPr>
                        <a:t>DEVELOP</a:t>
                      </a:r>
                      <a:br>
                        <a:rPr lang="en-US" sz="600" kern="1200" dirty="0">
                          <a:solidFill>
                            <a:schemeClr val="dk1"/>
                          </a:solidFill>
                          <a:effectLst/>
                          <a:latin typeface="+mn-lt"/>
                          <a:ea typeface="+mn-ea"/>
                          <a:cs typeface="+mn-cs"/>
                        </a:rPr>
                      </a:br>
                      <a:r>
                        <a:rPr lang="en-US" sz="600" kern="1200" dirty="0">
                          <a:solidFill>
                            <a:schemeClr val="dk1"/>
                          </a:solidFill>
                          <a:effectLst/>
                          <a:latin typeface="+mn-lt"/>
                          <a:ea typeface="+mn-ea"/>
                          <a:cs typeface="+mn-cs"/>
                        </a:rPr>
                        <a:t>These events targeted inequalities, giving young people opportunities to learn and develop character such as confidence, self-belief, determination and resilience and they gave everyone a chance through the support and learning delivered. These events also focused on improving their skills in a fun, safe, supportive environment  </a:t>
                      </a:r>
                    </a:p>
                    <a:p>
                      <a:endParaRPr lang="en-US"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Having the opportunity to apply their skills when taking part or competing against other schools helped the children to self-assess their own level of development. Therefore during PE lessons and certain club sessions the children knew what areas to focus on to help them to make greater progress.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just"/>
                      <a:r>
                        <a:rPr lang="en-US" sz="600" kern="1200" dirty="0">
                          <a:solidFill>
                            <a:schemeClr val="dk1"/>
                          </a:solidFill>
                          <a:effectLst/>
                          <a:latin typeface="+mn-lt"/>
                          <a:ea typeface="+mn-ea"/>
                          <a:cs typeface="+mn-cs"/>
                        </a:rPr>
                        <a:t>After the events and competitions, the children completed questionnaires to determine whether they had met their purpose and had the desired outcome. In almost all cases the children responded positively and were often surprised how much better the event had been compared to their initial expectations and how much better they performed showing an improvement in their confidence levels. Most children almost said that they would like to take part again demonstrating that the events had excited them and that they are developing their enthusiasm for physical activity.</a:t>
                      </a:r>
                      <a:endParaRPr lang="en-GB" sz="600" kern="1200" dirty="0">
                        <a:solidFill>
                          <a:schemeClr val="dk1"/>
                        </a:solidFill>
                        <a:effectLst/>
                        <a:latin typeface="+mn-lt"/>
                        <a:ea typeface="+mn-ea"/>
                        <a:cs typeface="+mn-cs"/>
                      </a:endParaRPr>
                    </a:p>
                    <a:p>
                      <a:pPr lvl="0" algn="just"/>
                      <a:r>
                        <a:rPr lang="en-US" sz="600" kern="1200" dirty="0">
                          <a:solidFill>
                            <a:schemeClr val="dk1"/>
                          </a:solidFill>
                          <a:effectLst/>
                          <a:latin typeface="+mn-lt"/>
                          <a:ea typeface="+mn-ea"/>
                          <a:cs typeface="+mn-cs"/>
                        </a:rPr>
                        <a:t>Observations showed that the children responded positively towards the activities and competitions by enthusiastically taking part.</a:t>
                      </a:r>
                      <a:endParaRPr lang="en-GB" sz="600" kern="1200" dirty="0">
                        <a:solidFill>
                          <a:schemeClr val="dk1"/>
                        </a:solidFill>
                        <a:effectLst/>
                        <a:latin typeface="+mn-lt"/>
                        <a:ea typeface="+mn-ea"/>
                        <a:cs typeface="+mn-cs"/>
                      </a:endParaRPr>
                    </a:p>
                    <a:p>
                      <a:pPr lvl="0" algn="just"/>
                      <a:r>
                        <a:rPr lang="en-US" sz="600" kern="1200" dirty="0">
                          <a:solidFill>
                            <a:schemeClr val="dk1"/>
                          </a:solidFill>
                          <a:effectLst/>
                          <a:latin typeface="+mn-lt"/>
                          <a:ea typeface="+mn-ea"/>
                          <a:cs typeface="+mn-cs"/>
                        </a:rPr>
                        <a:t>Observations showed the development of social skills between their own group by discussing how to complete tasks and with children from other schools as certain pupils actively chose to go and be part of a mixed team.</a:t>
                      </a:r>
                      <a:endParaRPr lang="en-GB" sz="600" kern="1200" dirty="0">
                        <a:solidFill>
                          <a:schemeClr val="dk1"/>
                        </a:solidFill>
                        <a:effectLst/>
                        <a:latin typeface="+mn-lt"/>
                        <a:ea typeface="+mn-ea"/>
                        <a:cs typeface="+mn-cs"/>
                      </a:endParaRPr>
                    </a:p>
                    <a:p>
                      <a:pPr lvl="0" algn="just"/>
                      <a:r>
                        <a:rPr lang="en-US" sz="600" kern="1200" dirty="0">
                          <a:solidFill>
                            <a:schemeClr val="dk1"/>
                          </a:solidFill>
                          <a:effectLst/>
                          <a:latin typeface="+mn-lt"/>
                          <a:ea typeface="+mn-ea"/>
                          <a:cs typeface="+mn-cs"/>
                        </a:rPr>
                        <a:t>The pupils received the ‘Spirit of the Games’ award several times during the year as the children demonstrated the core values of determination, passion, respect, honesty, self-belief and teamwork. </a:t>
                      </a:r>
                      <a:endParaRPr lang="en-GB" sz="600" kern="1200" dirty="0">
                        <a:solidFill>
                          <a:schemeClr val="dk1"/>
                        </a:solidFill>
                        <a:effectLst/>
                        <a:latin typeface="+mn-lt"/>
                        <a:ea typeface="+mn-ea"/>
                        <a:cs typeface="+mn-cs"/>
                      </a:endParaRPr>
                    </a:p>
                    <a:p>
                      <a:pPr lvl="0" algn="just"/>
                      <a:r>
                        <a:rPr lang="en-GB" sz="600" kern="1200" dirty="0">
                          <a:solidFill>
                            <a:schemeClr val="dk1"/>
                          </a:solidFill>
                          <a:effectLst/>
                          <a:latin typeface="+mn-lt"/>
                          <a:ea typeface="+mn-ea"/>
                          <a:cs typeface="+mn-cs"/>
                        </a:rPr>
                        <a:t>Certain children were selected to go through to the county cross country finals.</a:t>
                      </a:r>
                    </a:p>
                    <a:p>
                      <a:pPr lvl="0" algn="just"/>
                      <a:r>
                        <a:rPr lang="en-US" sz="600" kern="1200" dirty="0">
                          <a:solidFill>
                            <a:schemeClr val="dk1"/>
                          </a:solidFill>
                          <a:effectLst/>
                          <a:latin typeface="+mn-lt"/>
                          <a:ea typeface="+mn-ea"/>
                          <a:cs typeface="+mn-cs"/>
                        </a:rPr>
                        <a:t>The list of competitions and festivals the children attended highlights the types of events, the range of sports and the groups of children that were selected.</a:t>
                      </a:r>
                      <a:endParaRPr lang="en-GB" sz="600" kern="1200" dirty="0">
                        <a:solidFill>
                          <a:schemeClr val="dk1"/>
                        </a:solidFill>
                        <a:effectLst/>
                        <a:latin typeface="+mn-lt"/>
                        <a:ea typeface="+mn-ea"/>
                        <a:cs typeface="+mn-cs"/>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See next slide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56445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3559359" cy="400110"/>
          </a:xfrm>
          <a:prstGeom prst="rect">
            <a:avLst/>
          </a:prstGeom>
          <a:noFill/>
        </p:spPr>
        <p:txBody>
          <a:bodyPr wrap="square" rtlCol="0">
            <a:spAutoFit/>
          </a:bodyPr>
          <a:lstStyle/>
          <a:p>
            <a:pPr>
              <a:defRPr/>
            </a:pPr>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 </a:t>
            </a:r>
            <a:r>
              <a:rPr lang="en-US" sz="1000" b="1" dirty="0">
                <a:latin typeface="Calibri" panose="020F0502020204030204" pitchFamily="34" charset="0"/>
                <a:cs typeface="Calibri" panose="020F0502020204030204" pitchFamily="34" charset="0"/>
              </a:rPr>
              <a:t>To Increase participation in competitive sport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4042952912"/>
              </p:ext>
            </p:extLst>
          </p:nvPr>
        </p:nvGraphicFramePr>
        <p:xfrm>
          <a:off x="-16769" y="322597"/>
          <a:ext cx="6119813" cy="3413760"/>
        </p:xfrm>
        <a:graphic>
          <a:graphicData uri="http://schemas.openxmlformats.org/drawingml/2006/table">
            <a:tbl>
              <a:tblPr firstRow="1" bandRow="1">
                <a:tableStyleId>{5C22544A-7EE6-4342-B048-85BDC9FD1C3A}</a:tableStyleId>
              </a:tblPr>
              <a:tblGrid>
                <a:gridCol w="519689">
                  <a:extLst>
                    <a:ext uri="{9D8B030D-6E8A-4147-A177-3AD203B41FA5}">
                      <a16:colId xmlns:a16="http://schemas.microsoft.com/office/drawing/2014/main" val="1397519339"/>
                    </a:ext>
                  </a:extLst>
                </a:gridCol>
                <a:gridCol w="1956262">
                  <a:extLst>
                    <a:ext uri="{9D8B030D-6E8A-4147-A177-3AD203B41FA5}">
                      <a16:colId xmlns:a16="http://schemas.microsoft.com/office/drawing/2014/main" val="3874769663"/>
                    </a:ext>
                  </a:extLst>
                </a:gridCol>
                <a:gridCol w="1193936">
                  <a:extLst>
                    <a:ext uri="{9D8B030D-6E8A-4147-A177-3AD203B41FA5}">
                      <a16:colId xmlns:a16="http://schemas.microsoft.com/office/drawing/2014/main" val="279180329"/>
                    </a:ext>
                  </a:extLst>
                </a:gridCol>
                <a:gridCol w="1791718">
                  <a:extLst>
                    <a:ext uri="{9D8B030D-6E8A-4147-A177-3AD203B41FA5}">
                      <a16:colId xmlns:a16="http://schemas.microsoft.com/office/drawing/2014/main" val="1419483341"/>
                    </a:ext>
                  </a:extLst>
                </a:gridCol>
                <a:gridCol w="658208">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4a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 continued from previous slide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kern="1200" dirty="0">
                          <a:solidFill>
                            <a:schemeClr val="dk1"/>
                          </a:solidFill>
                          <a:effectLst/>
                          <a:latin typeface="+mn-lt"/>
                          <a:ea typeface="+mn-ea"/>
                          <a:cs typeface="+mn-cs"/>
                        </a:rPr>
                        <a:t>Competition and Events cont.</a:t>
                      </a:r>
                      <a:endParaRPr lang="en-GB" sz="600" b="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that had key values at its core and encourages a lifelong love of movement.</a:t>
                      </a:r>
                      <a:endParaRPr lang="en-GB" sz="600" kern="1200" dirty="0">
                        <a:solidFill>
                          <a:schemeClr val="dk1"/>
                        </a:solidFill>
                        <a:effectLst/>
                        <a:latin typeface="+mn-lt"/>
                        <a:ea typeface="+mn-ea"/>
                        <a:cs typeface="+mn-cs"/>
                      </a:endParaRPr>
                    </a:p>
                    <a:p>
                      <a:r>
                        <a:rPr lang="en-US" sz="600" kern="1200" dirty="0">
                          <a:solidFill>
                            <a:schemeClr val="dk1"/>
                          </a:solidFill>
                          <a:effectLst/>
                          <a:latin typeface="+mn-lt"/>
                          <a:ea typeface="+mn-ea"/>
                          <a:cs typeface="+mn-cs"/>
                        </a:rPr>
                        <a:t>Staff who attended these events then ran a similar festival back at school for the entire year group. The children who had attended the event were asked to support with the delivery alongside playleaders. This further helped to build their confidence as they knew how to perform well in each of the activities and how to support their peers.</a:t>
                      </a:r>
                      <a:br>
                        <a:rPr lang="en-US" sz="600" kern="1200" dirty="0">
                          <a:solidFill>
                            <a:schemeClr val="dk1"/>
                          </a:solidFill>
                          <a:effectLst/>
                          <a:latin typeface="+mn-lt"/>
                          <a:ea typeface="+mn-ea"/>
                          <a:cs typeface="+mn-cs"/>
                        </a:rPr>
                      </a:br>
                      <a:r>
                        <a:rPr lang="en-US" sz="600" b="1" kern="1200" dirty="0">
                          <a:solidFill>
                            <a:schemeClr val="dk1"/>
                          </a:solidFill>
                          <a:effectLst/>
                          <a:latin typeface="+mn-lt"/>
                          <a:ea typeface="+mn-ea"/>
                          <a:cs typeface="+mn-cs"/>
                        </a:rPr>
                        <a:t>Enjoy and strive to improve.</a:t>
                      </a:r>
                      <a:endParaRPr lang="en-GB" sz="600" kern="1200" dirty="0">
                        <a:solidFill>
                          <a:schemeClr val="dk1"/>
                        </a:solidFill>
                        <a:effectLst/>
                        <a:latin typeface="+mn-lt"/>
                        <a:ea typeface="+mn-ea"/>
                        <a:cs typeface="+mn-cs"/>
                      </a:endParaRPr>
                    </a:p>
                    <a:p>
                      <a:endParaRPr lang="en-US" sz="600" b="1" kern="1200" dirty="0">
                        <a:solidFill>
                          <a:schemeClr val="dk1"/>
                        </a:solidFill>
                        <a:effectLst/>
                        <a:latin typeface="+mn-lt"/>
                        <a:ea typeface="+mn-ea"/>
                        <a:cs typeface="+mn-cs"/>
                      </a:endParaRPr>
                    </a:p>
                    <a:p>
                      <a:r>
                        <a:rPr lang="en-US" sz="600" b="1" kern="1200" dirty="0">
                          <a:solidFill>
                            <a:schemeClr val="dk1"/>
                          </a:solidFill>
                          <a:effectLst/>
                          <a:latin typeface="+mn-lt"/>
                          <a:ea typeface="+mn-ea"/>
                          <a:cs typeface="+mn-cs"/>
                        </a:rPr>
                        <a:t>EXCEL</a:t>
                      </a:r>
                      <a:br>
                        <a:rPr lang="en-US" sz="600" kern="1200" dirty="0">
                          <a:solidFill>
                            <a:schemeClr val="dk1"/>
                          </a:solidFill>
                          <a:effectLst/>
                          <a:latin typeface="+mn-lt"/>
                          <a:ea typeface="+mn-ea"/>
                          <a:cs typeface="+mn-cs"/>
                        </a:rPr>
                      </a:br>
                      <a:r>
                        <a:rPr lang="en-US" sz="600" kern="1200" dirty="0">
                          <a:solidFill>
                            <a:schemeClr val="dk1"/>
                          </a:solidFill>
                          <a:effectLst/>
                          <a:latin typeface="+mn-lt"/>
                          <a:ea typeface="+mn-ea"/>
                          <a:cs typeface="+mn-cs"/>
                        </a:rPr>
                        <a:t>These competitions provided opportunities for pupils who aspire towards further progression and success in sport and physical activity; either as an individual or as part of a team, through competition structure, talent pathways and performance pathways and they helped children understand what they can do to further improve their skills. As the children had the opportunity to perform against other schools their skills, knowledge and understanding about specific sports were tested helping them to identify their own strengths and areas for development. </a:t>
                      </a:r>
                      <a:endParaRPr lang="en-GB" sz="600" kern="1200" dirty="0">
                        <a:solidFill>
                          <a:schemeClr val="dk1"/>
                        </a:solidFill>
                        <a:effectLst/>
                        <a:latin typeface="+mn-lt"/>
                        <a:ea typeface="+mn-ea"/>
                        <a:cs typeface="+mn-cs"/>
                      </a:endParaRPr>
                    </a:p>
                    <a:p>
                      <a:r>
                        <a:rPr lang="en-US" sz="600" b="1" kern="1200" dirty="0">
                          <a:solidFill>
                            <a:schemeClr val="dk1"/>
                          </a:solidFill>
                          <a:effectLst/>
                          <a:latin typeface="+mn-lt"/>
                          <a:ea typeface="+mn-ea"/>
                          <a:cs typeface="+mn-cs"/>
                        </a:rPr>
                        <a:t>Be the best that you can be!</a:t>
                      </a:r>
                    </a:p>
                    <a:p>
                      <a:endParaRPr lang="en-US" sz="600" b="1" kern="1200" dirty="0">
                        <a:solidFill>
                          <a:schemeClr val="dk1"/>
                        </a:solidFill>
                        <a:effectLst/>
                        <a:latin typeface="+mn-lt"/>
                        <a:ea typeface="+mn-ea"/>
                        <a:cs typeface="+mn-cs"/>
                      </a:endParaRPr>
                    </a:p>
                    <a:p>
                      <a:pPr algn="just"/>
                      <a:r>
                        <a:rPr lang="en-US" sz="600" b="0" kern="1200" dirty="0">
                          <a:solidFill>
                            <a:schemeClr val="dk1"/>
                          </a:solidFill>
                          <a:effectLst/>
                          <a:latin typeface="+mn-lt"/>
                          <a:ea typeface="+mn-ea"/>
                          <a:cs typeface="+mn-cs"/>
                        </a:rPr>
                        <a:t>The questionnaires completed by the children show that almost all of the children enjoyed having the opportunity to take part in a festival or competition and expressed that they would like to have more opportunities in the future. </a:t>
                      </a:r>
                      <a:endParaRPr lang="en-GB" sz="600" b="0" kern="1200" dirty="0">
                        <a:solidFill>
                          <a:schemeClr val="dk1"/>
                        </a:solidFill>
                        <a:effectLst/>
                        <a:latin typeface="+mn-lt"/>
                        <a:ea typeface="+mn-ea"/>
                        <a:cs typeface="+mn-cs"/>
                      </a:endParaRPr>
                    </a:p>
                    <a:p>
                      <a:endParaRPr lang="en-GB" sz="600" kern="1200" dirty="0">
                        <a:solidFill>
                          <a:schemeClr val="dk1"/>
                        </a:solidFill>
                        <a:effectLst/>
                        <a:latin typeface="+mn-lt"/>
                        <a:ea typeface="+mn-ea"/>
                        <a:cs typeface="+mn-cs"/>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£4532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376586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6119813" cy="400110"/>
          </a:xfrm>
          <a:prstGeom prst="rect">
            <a:avLst/>
          </a:prstGeom>
          <a:solidFill>
            <a:schemeClr val="bg1"/>
          </a:solidFill>
        </p:spPr>
        <p:txBody>
          <a:bodyPr wrap="square" rtlCol="0">
            <a:spAutoFit/>
          </a:bodyPr>
          <a:lstStyle/>
          <a:p>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 </a:t>
            </a:r>
            <a:r>
              <a:rPr lang="en-GB" sz="1000" b="1" dirty="0">
                <a:solidFill>
                  <a:schemeClr val="dk1"/>
                </a:solidFill>
              </a:rPr>
              <a:t>Introduce children to sporting opportunities within the local area community</a:t>
            </a:r>
            <a:endParaRPr lang="en-GB" sz="1000" dirty="0">
              <a:solidFill>
                <a:schemeClr val="dk1"/>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410810340"/>
              </p:ext>
            </p:extLst>
          </p:nvPr>
        </p:nvGraphicFramePr>
        <p:xfrm>
          <a:off x="-16933" y="322597"/>
          <a:ext cx="6119977" cy="2865120"/>
        </p:xfrm>
        <a:graphic>
          <a:graphicData uri="http://schemas.openxmlformats.org/drawingml/2006/table">
            <a:tbl>
              <a:tblPr firstRow="1" bandRow="1">
                <a:tableStyleId>{5C22544A-7EE6-4342-B048-85BDC9FD1C3A}</a:tableStyleId>
              </a:tblPr>
              <a:tblGrid>
                <a:gridCol w="580813">
                  <a:extLst>
                    <a:ext uri="{9D8B030D-6E8A-4147-A177-3AD203B41FA5}">
                      <a16:colId xmlns:a16="http://schemas.microsoft.com/office/drawing/2014/main" val="1397519339"/>
                    </a:ext>
                  </a:extLst>
                </a:gridCol>
                <a:gridCol w="1879283">
                  <a:extLst>
                    <a:ext uri="{9D8B030D-6E8A-4147-A177-3AD203B41FA5}">
                      <a16:colId xmlns:a16="http://schemas.microsoft.com/office/drawing/2014/main" val="3874769663"/>
                    </a:ext>
                  </a:extLst>
                </a:gridCol>
                <a:gridCol w="1495425">
                  <a:extLst>
                    <a:ext uri="{9D8B030D-6E8A-4147-A177-3AD203B41FA5}">
                      <a16:colId xmlns:a16="http://schemas.microsoft.com/office/drawing/2014/main" val="279180329"/>
                    </a:ext>
                  </a:extLst>
                </a:gridCol>
                <a:gridCol w="1415732">
                  <a:extLst>
                    <a:ext uri="{9D8B030D-6E8A-4147-A177-3AD203B41FA5}">
                      <a16:colId xmlns:a16="http://schemas.microsoft.com/office/drawing/2014/main" val="1419483341"/>
                    </a:ext>
                  </a:extLst>
                </a:gridCol>
                <a:gridCol w="748724">
                  <a:extLst>
                    <a:ext uri="{9D8B030D-6E8A-4147-A177-3AD203B41FA5}">
                      <a16:colId xmlns:a16="http://schemas.microsoft.com/office/drawing/2014/main" val="1532179531"/>
                    </a:ext>
                  </a:extLst>
                </a:gridCol>
              </a:tblGrid>
              <a:tr h="267655">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862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7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kern="1200" dirty="0">
                          <a:solidFill>
                            <a:schemeClr val="dk1"/>
                          </a:solidFill>
                          <a:effectLst/>
                          <a:latin typeface="+mn-lt"/>
                          <a:ea typeface="+mn-ea"/>
                          <a:cs typeface="+mn-cs"/>
                        </a:rPr>
                        <a:t>Bowls club/ Tennis courts at Evington Park</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Children from Yr5 are to attend the local bowl’s club and tennis courts and develop the necessary skills and understanding to be able to play in small intra competitions for the unfamiliar sport of bowls and for tennis which they are taught during curriculum time.</a:t>
                      </a:r>
                    </a:p>
                    <a:p>
                      <a:pPr algn="just"/>
                      <a:endParaRPr lang="en-US"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The Yr5 children will also become aware of what is available in their local area so that they can be physically active outside of school and introduce the facilities to their family.</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 </a:t>
                      </a:r>
                      <a:endParaRPr lang="en-GB" sz="600" kern="1200" dirty="0">
                        <a:solidFill>
                          <a:schemeClr val="dk1"/>
                        </a:solidFill>
                        <a:effectLst/>
                        <a:latin typeface="+mn-lt"/>
                        <a:ea typeface="+mn-ea"/>
                        <a:cs typeface="+mn-cs"/>
                      </a:endParaRPr>
                    </a:p>
                    <a:p>
                      <a:pPr algn="just"/>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kern="1200" dirty="0">
                          <a:solidFill>
                            <a:schemeClr val="dk1"/>
                          </a:solidFill>
                          <a:effectLst/>
                          <a:latin typeface="+mn-lt"/>
                          <a:ea typeface="+mn-ea"/>
                          <a:cs typeface="+mn-cs"/>
                        </a:rPr>
                        <a:t>In the morning one class will be split in half so that one group will attend the bowls session and the other group will attend the tennis session. They will then swap over. In the afternoon this will be repeated with the other Year 5 class.</a:t>
                      </a:r>
                    </a:p>
                    <a:p>
                      <a:pPr algn="just"/>
                      <a:endParaRPr lang="en-US" sz="600" kern="1200" dirty="0">
                        <a:solidFill>
                          <a:schemeClr val="dk1"/>
                        </a:solidFill>
                        <a:effectLst/>
                        <a:latin typeface="+mn-lt"/>
                        <a:ea typeface="+mn-ea"/>
                        <a:cs typeface="+mn-cs"/>
                      </a:endParaRPr>
                    </a:p>
                    <a:p>
                      <a:pPr algn="just"/>
                      <a:endParaRPr lang="en-US"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The event details will be shared with the Year 5 teachers as they will supervise the visit.</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Contact will be made with Jen Gadsby who is the Head of East Midlands Parks- We Do Tennis and Min Ingram who is one of the </a:t>
                      </a:r>
                      <a:r>
                        <a:rPr lang="en-US" sz="600" kern="1200" dirty="0" err="1">
                          <a:solidFill>
                            <a:schemeClr val="dk1"/>
                          </a:solidFill>
                          <a:effectLst/>
                          <a:latin typeface="+mn-lt"/>
                          <a:ea typeface="+mn-ea"/>
                          <a:cs typeface="+mn-cs"/>
                        </a:rPr>
                        <a:t>organisers</a:t>
                      </a:r>
                      <a:r>
                        <a:rPr lang="en-US" sz="600" kern="1200" dirty="0">
                          <a:solidFill>
                            <a:schemeClr val="dk1"/>
                          </a:solidFill>
                          <a:effectLst/>
                          <a:latin typeface="+mn-lt"/>
                          <a:ea typeface="+mn-ea"/>
                          <a:cs typeface="+mn-cs"/>
                        </a:rPr>
                        <a:t> at Evington Bowls club to arrange the details for the session.</a:t>
                      </a: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kern="1200" dirty="0">
                          <a:solidFill>
                            <a:schemeClr val="dk1"/>
                          </a:solidFill>
                          <a:effectLst/>
                          <a:latin typeface="+mn-lt"/>
                          <a:ea typeface="+mn-ea"/>
                          <a:cs typeface="+mn-cs"/>
                        </a:rPr>
                        <a:t>As bowls is a new sport for the children, they will all have the same starting point and this will increase children’s confidence to participate as there will be no preconceptions about each other’s ability. The members of the club will help the children to develop the necessary skills to perform successfully and teach them the rules of the game. This will also help to form relationships which will motivate the children to visit the club outside of school hours. Further session times that both children and parents can attend will be given out to motivate the children to continue to participate with this sport.</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 </a:t>
                      </a:r>
                      <a:endParaRPr lang="en-GB" sz="600" kern="1200" dirty="0">
                        <a:solidFill>
                          <a:schemeClr val="dk1"/>
                        </a:solidFill>
                        <a:effectLst/>
                        <a:latin typeface="+mn-lt"/>
                        <a:ea typeface="+mn-ea"/>
                        <a:cs typeface="+mn-cs"/>
                      </a:endParaRPr>
                    </a:p>
                    <a:p>
                      <a:pPr algn="just"/>
                      <a:r>
                        <a:rPr lang="en-GB" sz="600" kern="1200" dirty="0">
                          <a:solidFill>
                            <a:schemeClr val="dk1"/>
                          </a:solidFill>
                          <a:effectLst/>
                          <a:latin typeface="+mn-lt"/>
                          <a:ea typeface="+mn-ea"/>
                          <a:cs typeface="+mn-cs"/>
                        </a:rPr>
                        <a:t>The children are taught tennis as part of the curriculum so they will be able to apply their own skills and knowledge on actual tennis courts. They will also be taught how to develop their skills further by an experienced coach.</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observations of the children taking part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Bowls club informing the school of any further pupil 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41948345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70" y="86120"/>
            <a:ext cx="6119813" cy="246221"/>
          </a:xfrm>
          <a:prstGeom prst="rect">
            <a:avLst/>
          </a:prstGeom>
          <a:solidFill>
            <a:schemeClr val="bg1"/>
          </a:solidFill>
        </p:spPr>
        <p:txBody>
          <a:bodyPr wrap="square" rtlCol="0">
            <a:spAutoFit/>
          </a:bodyPr>
          <a:lstStyle/>
          <a:p>
            <a:pPr lvl="0"/>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 </a:t>
            </a:r>
            <a:r>
              <a:rPr lang="en-GB" sz="1000" b="1" dirty="0">
                <a:solidFill>
                  <a:schemeClr val="dk1"/>
                </a:solidFill>
              </a:rPr>
              <a:t>Introduce sports within the local area </a:t>
            </a: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419444307"/>
              </p:ext>
            </p:extLst>
          </p:nvPr>
        </p:nvGraphicFramePr>
        <p:xfrm>
          <a:off x="-16769" y="322597"/>
          <a:ext cx="6119813" cy="2032127"/>
        </p:xfrm>
        <a:graphic>
          <a:graphicData uri="http://schemas.openxmlformats.org/drawingml/2006/table">
            <a:tbl>
              <a:tblPr firstRow="1" bandRow="1">
                <a:tableStyleId>{5C22544A-7EE6-4342-B048-85BDC9FD1C3A}</a:tableStyleId>
              </a:tblPr>
              <a:tblGrid>
                <a:gridCol w="484129">
                  <a:extLst>
                    <a:ext uri="{9D8B030D-6E8A-4147-A177-3AD203B41FA5}">
                      <a16:colId xmlns:a16="http://schemas.microsoft.com/office/drawing/2014/main" val="1397519339"/>
                    </a:ext>
                  </a:extLst>
                </a:gridCol>
                <a:gridCol w="1991822">
                  <a:extLst>
                    <a:ext uri="{9D8B030D-6E8A-4147-A177-3AD203B41FA5}">
                      <a16:colId xmlns:a16="http://schemas.microsoft.com/office/drawing/2014/main" val="3874769663"/>
                    </a:ext>
                  </a:extLst>
                </a:gridCol>
                <a:gridCol w="1193936">
                  <a:extLst>
                    <a:ext uri="{9D8B030D-6E8A-4147-A177-3AD203B41FA5}">
                      <a16:colId xmlns:a16="http://schemas.microsoft.com/office/drawing/2014/main" val="279180329"/>
                    </a:ext>
                  </a:extLst>
                </a:gridCol>
                <a:gridCol w="1791718">
                  <a:extLst>
                    <a:ext uri="{9D8B030D-6E8A-4147-A177-3AD203B41FA5}">
                      <a16:colId xmlns:a16="http://schemas.microsoft.com/office/drawing/2014/main" val="1419483341"/>
                    </a:ext>
                  </a:extLst>
                </a:gridCol>
                <a:gridCol w="658208">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kern="1200" dirty="0">
                          <a:solidFill>
                            <a:schemeClr val="dk1"/>
                          </a:solidFill>
                          <a:effectLst/>
                          <a:latin typeface="+mn-lt"/>
                          <a:ea typeface="+mn-ea"/>
                          <a:cs typeface="+mn-cs"/>
                        </a:rPr>
                        <a:t>Children from Yr5 were able to develop the necessary skills and understanding to be able to play in small intra competitions for the unfamiliar sport of bowls. They listened well to the volunteers and after a few games were able to confidently score and follow the rules more independently. Future session times that both children and parents could attend were given out to motivate the children to continue to participate with this sport.</a:t>
                      </a:r>
                      <a:endParaRPr lang="en-GB" sz="600" kern="1200" dirty="0">
                        <a:solidFill>
                          <a:schemeClr val="dk1"/>
                        </a:solidFill>
                        <a:effectLst/>
                        <a:latin typeface="+mn-lt"/>
                        <a:ea typeface="+mn-ea"/>
                        <a:cs typeface="+mn-cs"/>
                      </a:endParaRPr>
                    </a:p>
                    <a:p>
                      <a:pPr algn="just"/>
                      <a:r>
                        <a:rPr lang="en-GB" sz="600" kern="1200" dirty="0">
                          <a:solidFill>
                            <a:schemeClr val="dk1"/>
                          </a:solidFill>
                          <a:effectLst/>
                          <a:latin typeface="+mn-lt"/>
                          <a:ea typeface="+mn-ea"/>
                          <a:cs typeface="+mn-cs"/>
                        </a:rPr>
                        <a:t>The children also enthusiastically took part in the tennis session and were able to apply the skills taught at school to a full-sized tennis court and net.</a:t>
                      </a:r>
                    </a:p>
                    <a:p>
                      <a:pPr algn="just"/>
                      <a:r>
                        <a:rPr lang="en-US" sz="600" kern="1200" dirty="0">
                          <a:solidFill>
                            <a:schemeClr val="dk1"/>
                          </a:solidFill>
                          <a:effectLst/>
                          <a:latin typeface="+mn-lt"/>
                          <a:ea typeface="+mn-ea"/>
                          <a:cs typeface="+mn-cs"/>
                        </a:rPr>
                        <a:t>The Yr5 children also became aware of what is available in their local area so that they can be physically active outside of school.</a:t>
                      </a:r>
                      <a:endParaRPr lang="en-GB" sz="600" kern="1200" dirty="0">
                        <a:solidFill>
                          <a:schemeClr val="dk1"/>
                        </a:solidFill>
                        <a:effectLst/>
                        <a:latin typeface="+mn-lt"/>
                        <a:ea typeface="+mn-ea"/>
                        <a:cs typeface="+mn-cs"/>
                      </a:endParaRPr>
                    </a:p>
                    <a:p>
                      <a:r>
                        <a:rPr lang="en-US" sz="1134" b="1" kern="1200" dirty="0">
                          <a:solidFill>
                            <a:schemeClr val="dk1"/>
                          </a:solidFill>
                          <a:effectLst/>
                          <a:latin typeface="+mn-lt"/>
                          <a:ea typeface="+mn-ea"/>
                          <a:cs typeface="+mn-cs"/>
                        </a:rPr>
                        <a:t> </a:t>
                      </a:r>
                      <a:endParaRPr lang="en-GB" sz="1134" kern="1200" dirty="0">
                        <a:solidFill>
                          <a:schemeClr val="dk1"/>
                        </a:solidFill>
                        <a:effectLst/>
                        <a:latin typeface="+mn-lt"/>
                        <a:ea typeface="+mn-ea"/>
                        <a:cs typeface="+mn-cs"/>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At the start of the next academic year the children will be asked if they attended any of the bowls sessions or hired the tennis courts over the summer to see if the activities had a long-term effect. 1 child has already fed back to their teacher that they have attended another session of bowls outside of school.</a:t>
                      </a:r>
                      <a:endParaRPr lang="en-GB" sz="600" kern="1200" dirty="0">
                        <a:solidFill>
                          <a:schemeClr val="dk1"/>
                        </a:solidFill>
                        <a:effectLst/>
                        <a:latin typeface="+mn-lt"/>
                        <a:ea typeface="+mn-ea"/>
                        <a:cs typeface="+mn-cs"/>
                      </a:endParaRP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kern="1200" dirty="0">
                          <a:solidFill>
                            <a:schemeClr val="dk1"/>
                          </a:solidFill>
                          <a:effectLst/>
                          <a:latin typeface="+mn-lt"/>
                          <a:ea typeface="+mn-ea"/>
                          <a:cs typeface="+mn-cs"/>
                        </a:rPr>
                        <a:t>Teachers played a supervisory role as the sessions were run by outside agencies. Therefore, they had more opportunities to observe pupils and talk to them about their engagement with the session. Both teachers reported that all of the children made progress as they had time and expert support in small groups to encourage them to make changes to improve their performance. The volunteers modelled how to stand, hold and roll the bowls towards the jack. They helped the children to understand how the weight inside caused the bowl to swerve as it progressed towards the jack.</a:t>
                      </a:r>
                      <a:endParaRPr lang="en-GB" sz="600" kern="1200" dirty="0">
                        <a:solidFill>
                          <a:schemeClr val="dk1"/>
                        </a:solidFill>
                        <a:effectLst/>
                        <a:latin typeface="+mn-lt"/>
                        <a:ea typeface="+mn-ea"/>
                        <a:cs typeface="+mn-cs"/>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£227</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1342940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6119813" cy="246221"/>
          </a:xfrm>
          <a:prstGeom prst="rect">
            <a:avLst/>
          </a:prstGeom>
          <a:solidFill>
            <a:schemeClr val="bg1"/>
          </a:solidFill>
        </p:spPr>
        <p:txBody>
          <a:bodyPr wrap="square" rtlCol="0">
            <a:spAutoFit/>
          </a:bodyPr>
          <a:lstStyle/>
          <a:p>
            <a:pPr lvl="0"/>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a:t>
            </a:r>
            <a:r>
              <a:rPr lang="en-US" sz="1000" b="1" dirty="0">
                <a:solidFill>
                  <a:prstClr val="black"/>
                </a:solidFill>
                <a:latin typeface="Calibri" panose="020F0502020204030204" pitchFamily="34" charset="0"/>
                <a:cs typeface="Calibri" panose="020F0502020204030204" pitchFamily="34" charset="0"/>
              </a:rPr>
              <a:t>: To increase the number of Yr6 pupils who can swim 25m   </a:t>
            </a: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415271992"/>
              </p:ext>
            </p:extLst>
          </p:nvPr>
        </p:nvGraphicFramePr>
        <p:xfrm>
          <a:off x="-16933" y="322597"/>
          <a:ext cx="6119977" cy="1991023"/>
        </p:xfrm>
        <a:graphic>
          <a:graphicData uri="http://schemas.openxmlformats.org/drawingml/2006/table">
            <a:tbl>
              <a:tblPr firstRow="1" bandRow="1">
                <a:tableStyleId>{5C22544A-7EE6-4342-B048-85BDC9FD1C3A}</a:tableStyleId>
              </a:tblPr>
              <a:tblGrid>
                <a:gridCol w="519853">
                  <a:extLst>
                    <a:ext uri="{9D8B030D-6E8A-4147-A177-3AD203B41FA5}">
                      <a16:colId xmlns:a16="http://schemas.microsoft.com/office/drawing/2014/main" val="1397519339"/>
                    </a:ext>
                  </a:extLst>
                </a:gridCol>
                <a:gridCol w="1940243">
                  <a:extLst>
                    <a:ext uri="{9D8B030D-6E8A-4147-A177-3AD203B41FA5}">
                      <a16:colId xmlns:a16="http://schemas.microsoft.com/office/drawing/2014/main" val="3874769663"/>
                    </a:ext>
                  </a:extLst>
                </a:gridCol>
                <a:gridCol w="1495425">
                  <a:extLst>
                    <a:ext uri="{9D8B030D-6E8A-4147-A177-3AD203B41FA5}">
                      <a16:colId xmlns:a16="http://schemas.microsoft.com/office/drawing/2014/main" val="279180329"/>
                    </a:ext>
                  </a:extLst>
                </a:gridCol>
                <a:gridCol w="1260941">
                  <a:extLst>
                    <a:ext uri="{9D8B030D-6E8A-4147-A177-3AD203B41FA5}">
                      <a16:colId xmlns:a16="http://schemas.microsoft.com/office/drawing/2014/main" val="1419483341"/>
                    </a:ext>
                  </a:extLst>
                </a:gridCol>
                <a:gridCol w="903515">
                  <a:extLst>
                    <a:ext uri="{9D8B030D-6E8A-4147-A177-3AD203B41FA5}">
                      <a16:colId xmlns:a16="http://schemas.microsoft.com/office/drawing/2014/main" val="1532179531"/>
                    </a:ext>
                  </a:extLst>
                </a:gridCol>
              </a:tblGrid>
              <a:tr h="267655">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862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7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GB" sz="600" b="1" kern="1200" dirty="0">
                          <a:solidFill>
                            <a:schemeClr val="dk1"/>
                          </a:solidFill>
                          <a:effectLst/>
                          <a:latin typeface="+mn-lt"/>
                          <a:ea typeface="+mn-ea"/>
                          <a:cs typeface="+mn-cs"/>
                        </a:rPr>
                        <a:t>Swimming intervention sessions</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During Yr5 and Yr6 swimming sessions, children who will benefit from further intervention to help them to meet age-related expectations by the end of Yr6 are to be identified.</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The swimming teachers will assess the children in their sessions and provide staff with regular progress data. From this information and through observation, staff will select the children who require further swimming support. They will be allocated 8 more swimming sessions.</a:t>
                      </a:r>
                      <a:endParaRPr lang="en-GB" sz="600" kern="1200" dirty="0">
                        <a:solidFill>
                          <a:schemeClr val="dk1"/>
                        </a:solidFill>
                        <a:effectLst/>
                        <a:latin typeface="+mn-lt"/>
                        <a:ea typeface="+mn-ea"/>
                        <a:cs typeface="+mn-cs"/>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The selected children will be able to close the gap and make further progress towards  swimming 25m.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Swimming assessment sheet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18135922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6769" y="86120"/>
            <a:ext cx="6119813" cy="246221"/>
          </a:xfrm>
          <a:prstGeom prst="rect">
            <a:avLst/>
          </a:prstGeom>
          <a:solidFill>
            <a:schemeClr val="bg1"/>
          </a:solidFill>
        </p:spPr>
        <p:txBody>
          <a:bodyPr wrap="square" rtlCol="0">
            <a:spAutoFit/>
          </a:bodyPr>
          <a:lstStyle/>
          <a:p>
            <a:pPr lvl="0"/>
            <a:r>
              <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Your objective: T</a:t>
            </a:r>
            <a:r>
              <a:rPr lang="en-US" sz="1000" b="1" dirty="0">
                <a:solidFill>
                  <a:prstClr val="black"/>
                </a:solidFill>
                <a:latin typeface="Calibri" panose="020F0502020204030204" pitchFamily="34" charset="0"/>
                <a:cs typeface="Calibri" panose="020F0502020204030204" pitchFamily="34" charset="0"/>
              </a:rPr>
              <a:t>o increase the number of Yr6 pupils who can swim 25m </a:t>
            </a:r>
            <a:endParaRPr kumimoji="0" lang="en-US" sz="1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089832272"/>
              </p:ext>
            </p:extLst>
          </p:nvPr>
        </p:nvGraphicFramePr>
        <p:xfrm>
          <a:off x="-16769" y="322597"/>
          <a:ext cx="6119813" cy="3688080"/>
        </p:xfrm>
        <a:graphic>
          <a:graphicData uri="http://schemas.openxmlformats.org/drawingml/2006/table">
            <a:tbl>
              <a:tblPr firstRow="1" bandRow="1">
                <a:tableStyleId>{5C22544A-7EE6-4342-B048-85BDC9FD1C3A}</a:tableStyleId>
              </a:tblPr>
              <a:tblGrid>
                <a:gridCol w="484129">
                  <a:extLst>
                    <a:ext uri="{9D8B030D-6E8A-4147-A177-3AD203B41FA5}">
                      <a16:colId xmlns:a16="http://schemas.microsoft.com/office/drawing/2014/main" val="1397519339"/>
                    </a:ext>
                  </a:extLst>
                </a:gridCol>
                <a:gridCol w="1991822">
                  <a:extLst>
                    <a:ext uri="{9D8B030D-6E8A-4147-A177-3AD203B41FA5}">
                      <a16:colId xmlns:a16="http://schemas.microsoft.com/office/drawing/2014/main" val="3874769663"/>
                    </a:ext>
                  </a:extLst>
                </a:gridCol>
                <a:gridCol w="1193936">
                  <a:extLst>
                    <a:ext uri="{9D8B030D-6E8A-4147-A177-3AD203B41FA5}">
                      <a16:colId xmlns:a16="http://schemas.microsoft.com/office/drawing/2014/main" val="279180329"/>
                    </a:ext>
                  </a:extLst>
                </a:gridCol>
                <a:gridCol w="1791718">
                  <a:extLst>
                    <a:ext uri="{9D8B030D-6E8A-4147-A177-3AD203B41FA5}">
                      <a16:colId xmlns:a16="http://schemas.microsoft.com/office/drawing/2014/main" val="1419483341"/>
                    </a:ext>
                  </a:extLst>
                </a:gridCol>
                <a:gridCol w="658208">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GB" sz="600" kern="1200" dirty="0">
                          <a:solidFill>
                            <a:schemeClr val="dk1"/>
                          </a:solidFill>
                          <a:effectLst/>
                          <a:latin typeface="+mn-lt"/>
                          <a:ea typeface="+mn-ea"/>
                          <a:cs typeface="+mn-cs"/>
                        </a:rPr>
                        <a:t>The Yr5 and Yr6 children who received a further 8 weeks of swimming sessions, closed the gap on achieving government expectations by the end of KS2. Some of the children were able to make further progress and meet government expectations.</a:t>
                      </a:r>
                    </a:p>
                    <a:p>
                      <a:r>
                        <a:rPr lang="en-GB" sz="600" kern="1200" dirty="0">
                          <a:solidFill>
                            <a:schemeClr val="dk1"/>
                          </a:solidFill>
                          <a:effectLst/>
                          <a:latin typeface="+mn-lt"/>
                          <a:ea typeface="+mn-ea"/>
                          <a:cs typeface="+mn-cs"/>
                        </a:rPr>
                        <a:t> </a:t>
                      </a:r>
                    </a:p>
                    <a:p>
                      <a:pPr marL="0" marR="0" lvl="0" indent="0" algn="just"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The intervention children have developed both their confidence and skills when swimming. They will be able to continue to build on the progress they have made during the next academic year.</a:t>
                      </a:r>
                    </a:p>
                    <a:p>
                      <a:pPr marL="0" marR="0" lvl="0" indent="0" algn="just"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ptos (Body)"/>
                          <a:cs typeface="Calibri" panose="020F0502020204030204" pitchFamily="34" charset="0"/>
                        </a:rPr>
                        <a:t>Also by learning safe self-rescue they will be safer in the water and have the knowledge and skills to know what to do if they get into difficulty.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US" sz="600" kern="1200" dirty="0">
                          <a:solidFill>
                            <a:schemeClr val="dk1"/>
                          </a:solidFill>
                          <a:effectLst/>
                          <a:latin typeface="+mn-lt"/>
                          <a:ea typeface="+mn-ea"/>
                          <a:cs typeface="+mn-cs"/>
                        </a:rPr>
                        <a:t>The swimming teachers tracked the children’s progress and assessed them against specific skills and requirements. This information was used to determine how many intervention children are now able to perform at the expected level.</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See results below</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Yr6 BEFORE INTERVENTION</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What percentage of your current Year 6 cohort can swim competently, confidently and proficiently over a distance of at least 25m?</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34%</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What percentage of your current Year 6 cohort can use a range of strokes effectively [for example, front crawl, backstroke, and breaststroke]?</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34%</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What percentage of your current Year 6 cohort are able to perform safe self-rescue in different water-based situations?</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34%</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 </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Yr6 AFTER INTERVENTION</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What percentage of your current Year 6 cohort can swim competently, confidently and proficiently over a distance of at least 25m?</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52%</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What percentage of your current Year 6 cohort can use a range of strokes effectively [for example, front crawl, backstroke, and breaststroke]?</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46%</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What percentage of your current Year 6 cohort are able to perform safe self-rescue in different water-based situations?</a:t>
                      </a:r>
                      <a:endParaRPr lang="en-GB" sz="600" kern="1200" dirty="0">
                        <a:solidFill>
                          <a:schemeClr val="dk1"/>
                        </a:solidFill>
                        <a:effectLst/>
                        <a:latin typeface="+mn-lt"/>
                        <a:ea typeface="+mn-ea"/>
                        <a:cs typeface="+mn-cs"/>
                      </a:endParaRPr>
                    </a:p>
                    <a:p>
                      <a:pPr algn="just"/>
                      <a:r>
                        <a:rPr lang="en-US" sz="600" kern="1200" dirty="0">
                          <a:solidFill>
                            <a:schemeClr val="dk1"/>
                          </a:solidFill>
                          <a:effectLst/>
                          <a:latin typeface="+mn-lt"/>
                          <a:ea typeface="+mn-ea"/>
                          <a:cs typeface="+mn-cs"/>
                        </a:rPr>
                        <a:t>62%</a:t>
                      </a: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£2246.64</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4700976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1624</TotalTime>
  <Words>11546</Words>
  <Application>Microsoft Office PowerPoint</Application>
  <PresentationFormat>Custom</PresentationFormat>
  <Paragraphs>882</Paragraphs>
  <Slides>34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Aptos</vt:lpstr>
      <vt:lpstr>Aptos (Body)</vt:lpstr>
      <vt:lpstr>Aptos Display</vt:lpstr>
      <vt:lpstr>Arial</vt:lpstr>
      <vt:lpstr>Calibri</vt:lpstr>
      <vt:lpstr>SassoonPrimaryInfant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ctaylor</cp:lastModifiedBy>
  <cp:revision>150</cp:revision>
  <cp:lastPrinted>2026-05-06T06:29:18Z</cp:lastPrinted>
  <dcterms:created xsi:type="dcterms:W3CDTF">2025-10-08T18:09:30Z</dcterms:created>
  <dcterms:modified xsi:type="dcterms:W3CDTF">2026-07-06T09:56:05Z</dcterms:modified>
</cp:coreProperties>
</file>